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6"/>
  </p:normalViewPr>
  <p:slideViewPr>
    <p:cSldViewPr snapToGrid="0" snapToObjects="1">
      <p:cViewPr varScale="1">
        <p:scale>
          <a:sx n="84" d="100"/>
          <a:sy n="84" d="100"/>
        </p:scale>
        <p:origin x="20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Crystalloid Administered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259881553401223"/>
          <c:y val="0.14426696937631467"/>
          <c:w val="0.39339659396747201"/>
          <c:h val="0.703862931329165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CB-F04E-AA24-5EFE1A9B96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CB-F04E-AA24-5EFE1A9B96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CB-F04E-AA24-5EFE1A9B96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CB-F04E-AA24-5EFE1A9B96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4CB-F04E-AA24-5EFE1A9B96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0.9%NS</c:v>
                </c:pt>
                <c:pt idx="1">
                  <c:v>PLA</c:v>
                </c:pt>
                <c:pt idx="2">
                  <c:v>LR</c:v>
                </c:pt>
                <c:pt idx="3">
                  <c:v>NS with HCO3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0.55600000000000005</c:v>
                </c:pt>
                <c:pt idx="1">
                  <c:v>0.27200000000000002</c:v>
                </c:pt>
                <c:pt idx="2">
                  <c:v>8.3000000000000004E-2</c:v>
                </c:pt>
                <c:pt idx="3">
                  <c:v>2.8000000000000001E-2</c:v>
                </c:pt>
                <c:pt idx="4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F-3342-82E8-4152297123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96352379446434"/>
          <c:y val="0.88095770037111487"/>
          <c:w val="0.62690185364199658"/>
          <c:h val="7.4517848163733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Clavien-Dindo Complications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C29-B747-B382-808CF3BBFF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C29-B747-B382-808CF3BBFF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C29-B747-B382-808CF3BBFF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C29-B747-B382-808CF3BBFF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C29-B747-B382-808CF3BBFF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NONE</c:v>
                </c:pt>
                <c:pt idx="1">
                  <c:v>UNKNOWN</c:v>
                </c:pt>
                <c:pt idx="2">
                  <c:v>GRADE I-II</c:v>
                </c:pt>
                <c:pt idx="3">
                  <c:v>GRADE III-IV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 formatCode="0%">
                  <c:v>0.55000000000000004</c:v>
                </c:pt>
                <c:pt idx="1">
                  <c:v>0.122</c:v>
                </c:pt>
                <c:pt idx="2">
                  <c:v>0.19400000000000001</c:v>
                </c:pt>
                <c:pt idx="3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5-B546-91B7-EFF26F811E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 Major Complications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30D GRAFT LOSS</c:v>
                </c:pt>
                <c:pt idx="1">
                  <c:v>MAJOR CARDIAC DYSFUNCTION</c:v>
                </c:pt>
                <c:pt idx="2">
                  <c:v>HEMODIALYSIS WITHIN 7D</c:v>
                </c:pt>
                <c:pt idx="3">
                  <c:v>UNPLANNED ICU ADMISSION</c:v>
                </c:pt>
                <c:pt idx="4">
                  <c:v>LOS ≥ 9D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1.6E-2</c:v>
                </c:pt>
                <c:pt idx="1">
                  <c:v>0.05</c:v>
                </c:pt>
                <c:pt idx="2" formatCode="0.00%">
                  <c:v>0.22800000000000001</c:v>
                </c:pt>
                <c:pt idx="3" formatCode="0.00%">
                  <c:v>0.11700000000000001</c:v>
                </c:pt>
                <c:pt idx="4" formatCode="0.00%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3-BA4D-913A-FF35AFAD8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450095"/>
        <c:axId val="834451791"/>
      </c:barChart>
      <c:catAx>
        <c:axId val="83445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451791"/>
        <c:crosses val="autoZero"/>
        <c:auto val="1"/>
        <c:lblAlgn val="ctr"/>
        <c:lblOffset val="100"/>
        <c:noMultiLvlLbl val="0"/>
      </c:catAx>
      <c:valAx>
        <c:axId val="834451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45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BA35-B1B8-5F4E-A74F-70F848B1C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Fluids, monitoring, and hemodynamic goals in renal transplantation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919A6-C19D-F34A-AEAA-07AD43F80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Cynthia Wang, MD</a:t>
            </a:r>
          </a:p>
          <a:p>
            <a:r>
              <a:rPr lang="en-US" dirty="0"/>
              <a:t>Department of anesthesiology and Pain management</a:t>
            </a:r>
          </a:p>
          <a:p>
            <a:r>
              <a:rPr lang="en-US" dirty="0"/>
              <a:t>North Texas VA Healthcare system</a:t>
            </a:r>
          </a:p>
        </p:txBody>
      </p:sp>
    </p:spTree>
    <p:extLst>
      <p:ext uri="{BB962C8B-B14F-4D97-AF65-F5344CB8AC3E}">
        <p14:creationId xmlns:p14="http://schemas.microsoft.com/office/powerpoint/2010/main" val="3745972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546FA8-D79F-1641-941D-A0572291A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01342"/>
              </p:ext>
            </p:extLst>
          </p:nvPr>
        </p:nvGraphicFramePr>
        <p:xfrm>
          <a:off x="1147917" y="256323"/>
          <a:ext cx="8787820" cy="609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444">
                  <a:extLst>
                    <a:ext uri="{9D8B030D-6E8A-4147-A177-3AD203B41FA5}">
                      <a16:colId xmlns:a16="http://schemas.microsoft.com/office/drawing/2014/main" val="3609897672"/>
                    </a:ext>
                  </a:extLst>
                </a:gridCol>
                <a:gridCol w="5263376">
                  <a:extLst>
                    <a:ext uri="{9D8B030D-6E8A-4147-A177-3AD203B41FA5}">
                      <a16:colId xmlns:a16="http://schemas.microsoft.com/office/drawing/2014/main" val="4280084826"/>
                    </a:ext>
                  </a:extLst>
                </a:gridCol>
              </a:tblGrid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Intraoperative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431227"/>
                  </a:ext>
                </a:extLst>
              </a:tr>
              <a:tr h="524739">
                <a:tc>
                  <a:txBody>
                    <a:bodyPr/>
                    <a:lstStyle/>
                    <a:p>
                      <a:r>
                        <a:rPr lang="en-US" dirty="0"/>
                        <a:t>Immune induction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dirty="0"/>
                        <a:t>thymoglobulin b) </a:t>
                      </a:r>
                      <a:r>
                        <a:rPr lang="en-US" dirty="0" err="1"/>
                        <a:t>alemtuzumab</a:t>
                      </a:r>
                      <a:r>
                        <a:rPr lang="en-US"/>
                        <a:t>                c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basiliximab</a:t>
                      </a:r>
                      <a:r>
                        <a:rPr lang="en-US" dirty="0"/>
                        <a:t> d) 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74407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Warm ischemia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765711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Total surgical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309183"/>
                  </a:ext>
                </a:extLst>
              </a:tr>
              <a:tr h="974515">
                <a:tc>
                  <a:txBody>
                    <a:bodyPr/>
                    <a:lstStyle/>
                    <a:p>
                      <a:r>
                        <a:rPr lang="en-US" dirty="0"/>
                        <a:t>Vasopressor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/>
                        <a:t>a) ephedrine b) vasopressin </a:t>
                      </a:r>
                    </a:p>
                    <a:p>
                      <a:r>
                        <a:rPr lang="en-US" dirty="0"/>
                        <a:t>c) norepinephrine d) epinephrine</a:t>
                      </a:r>
                    </a:p>
                    <a:p>
                      <a:r>
                        <a:rPr lang="en-US" dirty="0"/>
                        <a:t>total dose in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31423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Preoperative serum K+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mmol</a:t>
                      </a:r>
                      <a:r>
                        <a:rPr lang="en-US" dirty="0"/>
                        <a:t>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00905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Preoperative serum 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mmol</a:t>
                      </a:r>
                      <a:r>
                        <a:rPr lang="en-US" dirty="0"/>
                        <a:t>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594494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Total intravenous crystalloid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mL and mL/kg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569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Crystalloid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065829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Total intravenous colloid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mL and mL/kg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70127"/>
                  </a:ext>
                </a:extLst>
              </a:tr>
              <a:tr h="452946">
                <a:tc>
                  <a:txBody>
                    <a:bodyPr/>
                    <a:lstStyle/>
                    <a:p>
                      <a:r>
                        <a:rPr lang="en-US" dirty="0"/>
                        <a:t>Blood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/>
                        <a:t>type and number of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64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68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810A16-E67E-3B43-8CB0-7579DD24E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057362"/>
              </p:ext>
            </p:extLst>
          </p:nvPr>
        </p:nvGraphicFramePr>
        <p:xfrm>
          <a:off x="1304035" y="1472116"/>
          <a:ext cx="894715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760999771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1609241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Intraoperative Variables (</a:t>
                      </a:r>
                      <a:r>
                        <a:rPr lang="en-US" dirty="0" err="1"/>
                        <a:t>cont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65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Invasive monitors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dirty="0"/>
                        <a:t>arterial line      b) CVP                          c) PAC            d) </a:t>
                      </a:r>
                      <a:r>
                        <a:rPr lang="en-US" dirty="0" err="1"/>
                        <a:t>FloTrac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8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9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Noninvasive monitor (</a:t>
                      </a:r>
                      <a:r>
                        <a:rPr lang="en-US" dirty="0" err="1"/>
                        <a:t>Clearsight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23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Furosemide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0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Mannitol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797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Heparin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99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Induction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propofol</a:t>
                      </a:r>
                      <a:r>
                        <a:rPr lang="en-US" dirty="0"/>
                        <a:t>/etomidate/other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432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Anesthetic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TIVA/inhalational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03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805D9B-1690-A14E-8B27-C589398E6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67978"/>
              </p:ext>
            </p:extLst>
          </p:nvPr>
        </p:nvGraphicFramePr>
        <p:xfrm>
          <a:off x="1170221" y="947583"/>
          <a:ext cx="894715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421556231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57211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Post-operative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69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Hemodialysis within 7d of transplant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1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Serum 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post-op value  b) peak at 48-72hrs  c) peak &gt; 72hrs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Re-intubation during hospitalization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6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Post-operative cardiac dysfunction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arrhythmia  b) MI  c) CHF                d) elevated cardiac enzymes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Hospital 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ICU 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days  b) was ICU stay routine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0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Hemodialysis post-discharge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25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Clavien-Dindo</a:t>
                      </a:r>
                      <a:r>
                        <a:rPr lang="en-US" dirty="0"/>
                        <a:t> complications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Grades I-IV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74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30d 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74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30d graft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72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to graft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3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5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805D9B-1690-A14E-8B27-C589398E6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614727"/>
              </p:ext>
            </p:extLst>
          </p:nvPr>
        </p:nvGraphicFramePr>
        <p:xfrm>
          <a:off x="1798871" y="1333346"/>
          <a:ext cx="894715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421556231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57211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Post-operative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69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Hemodialysis within 7d of transplant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1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Serum 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post-op value  b) peak at 48-72hrs  c) peak &gt; 72hrs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6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Re-intubation during hospitalization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6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Post-operative cardiac dysfunction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arrhythmia  b) MI  c) CHF                d) elevated cardiac enzymes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2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Hospital 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ICU 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days  b) </a:t>
                      </a:r>
                      <a:r>
                        <a:rPr lang="en-US" b="1" dirty="0"/>
                        <a:t>was ICU stay routine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0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Hemodialysis post-discharge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25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Clavien-Dindo</a:t>
                      </a:r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complications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Grades I-IV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74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30d 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74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30d graft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72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to graft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35852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5DF5B4-0E7C-0548-AB31-BAFA9D0B9BF4}"/>
              </a:ext>
            </a:extLst>
          </p:cNvPr>
          <p:cNvCxnSpPr/>
          <p:nvPr/>
        </p:nvCxnSpPr>
        <p:spPr>
          <a:xfrm>
            <a:off x="914400" y="3314700"/>
            <a:ext cx="0" cy="245745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53C406-0A8C-EF4A-BDAB-509798F3557E}"/>
              </a:ext>
            </a:extLst>
          </p:cNvPr>
          <p:cNvCxnSpPr/>
          <p:nvPr/>
        </p:nvCxnSpPr>
        <p:spPr>
          <a:xfrm>
            <a:off x="909638" y="3314700"/>
            <a:ext cx="657225" cy="0"/>
          </a:xfrm>
          <a:prstGeom prst="straightConnector1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D0DE48E-46E2-CD43-AFE1-9F20D3C35612}"/>
              </a:ext>
            </a:extLst>
          </p:cNvPr>
          <p:cNvCxnSpPr/>
          <p:nvPr/>
        </p:nvCxnSpPr>
        <p:spPr>
          <a:xfrm>
            <a:off x="909638" y="5772150"/>
            <a:ext cx="657225" cy="0"/>
          </a:xfrm>
          <a:prstGeom prst="straightConnector1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4BD3DD-48C9-C049-A8F6-7D7154453466}"/>
              </a:ext>
            </a:extLst>
          </p:cNvPr>
          <p:cNvCxnSpPr/>
          <p:nvPr/>
        </p:nvCxnSpPr>
        <p:spPr>
          <a:xfrm>
            <a:off x="1081088" y="5072063"/>
            <a:ext cx="657225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6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1B78-59E1-3D47-8ED9-DC02BE88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DA04F-F86D-6F49-8B99-0549BF7B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85888"/>
            <a:ext cx="8946541" cy="4862511"/>
          </a:xfrm>
        </p:spPr>
        <p:txBody>
          <a:bodyPr/>
          <a:lstStyle/>
          <a:p>
            <a:r>
              <a:rPr lang="en-US" dirty="0"/>
              <a:t>None suffered from 30d mortality</a:t>
            </a:r>
          </a:p>
          <a:p>
            <a:r>
              <a:rPr lang="en-US" dirty="0"/>
              <a:t>None received </a:t>
            </a:r>
            <a:r>
              <a:rPr lang="en-US" dirty="0" err="1"/>
              <a:t>Hespan</a:t>
            </a:r>
            <a:r>
              <a:rPr lang="en-US" dirty="0"/>
              <a:t>/</a:t>
            </a:r>
            <a:r>
              <a:rPr lang="en-US" dirty="0" err="1"/>
              <a:t>Hextend</a:t>
            </a:r>
            <a:r>
              <a:rPr lang="en-US" dirty="0"/>
              <a:t>/</a:t>
            </a:r>
            <a:r>
              <a:rPr lang="en-US" dirty="0" err="1"/>
              <a:t>Hetastarch</a:t>
            </a:r>
            <a:endParaRPr lang="en-US" dirty="0"/>
          </a:p>
          <a:p>
            <a:r>
              <a:rPr lang="en-US" dirty="0"/>
              <a:t>None received FFP, cryoprecipitate, or platelet transfusions</a:t>
            </a:r>
          </a:p>
          <a:p>
            <a:r>
              <a:rPr lang="en-US" dirty="0"/>
              <a:t>None had PACs placed</a:t>
            </a:r>
          </a:p>
          <a:p>
            <a:r>
              <a:rPr lang="en-US" dirty="0"/>
              <a:t>No </a:t>
            </a:r>
            <a:r>
              <a:rPr lang="en-US" dirty="0" err="1"/>
              <a:t>Flotracs</a:t>
            </a:r>
            <a:r>
              <a:rPr lang="en-US" dirty="0"/>
              <a:t> were used on any patients in the sample </a:t>
            </a:r>
          </a:p>
          <a:p>
            <a:r>
              <a:rPr lang="en-US" dirty="0"/>
              <a:t>No TEEs used</a:t>
            </a:r>
          </a:p>
          <a:p>
            <a:r>
              <a:rPr lang="en-US" dirty="0"/>
              <a:t>None received bumetanide/</a:t>
            </a:r>
            <a:r>
              <a:rPr lang="en-US" dirty="0" err="1"/>
              <a:t>bumex</a:t>
            </a:r>
            <a:endParaRPr lang="en-US" dirty="0"/>
          </a:p>
          <a:p>
            <a:r>
              <a:rPr lang="en-US" dirty="0"/>
              <a:t>No patients had post-operative CHF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7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12A17-78E8-944D-B3B0-E26544BA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57200"/>
            <a:ext cx="8946541" cy="5791199"/>
          </a:xfrm>
        </p:spPr>
        <p:txBody>
          <a:bodyPr/>
          <a:lstStyle/>
          <a:p>
            <a:r>
              <a:rPr lang="en-US" dirty="0"/>
              <a:t>No consistent practices with regards to crystalloid administration</a:t>
            </a:r>
          </a:p>
          <a:p>
            <a:pPr marL="457200" lvl="1" indent="0">
              <a:buNone/>
            </a:pPr>
            <a:r>
              <a:rPr lang="en-US" dirty="0"/>
              <a:t>Range 3mL/kg to 117mL/kg</a:t>
            </a:r>
          </a:p>
          <a:p>
            <a:pPr marL="457200" lvl="1" indent="0">
              <a:buNone/>
            </a:pPr>
            <a:r>
              <a:rPr lang="en-US" dirty="0"/>
              <a:t>Median 34.7mL/kg					</a:t>
            </a:r>
          </a:p>
          <a:p>
            <a:pPr marL="457200" lvl="1" indent="0">
              <a:buNone/>
            </a:pPr>
            <a:r>
              <a:rPr lang="en-US" dirty="0"/>
              <a:t>Average 35.1mL/kg 			Standard Deviation 15.4mL/kg</a:t>
            </a:r>
          </a:p>
          <a:p>
            <a:pPr marL="457200" lvl="1" indent="0">
              <a:buNone/>
            </a:pPr>
            <a:endParaRPr lang="en-US" dirty="0"/>
          </a:p>
          <a:p>
            <a:pPr marL="400050"/>
            <a:r>
              <a:rPr lang="en-US" dirty="0"/>
              <a:t>Most patients still receive 0.9% NS</a:t>
            </a:r>
          </a:p>
          <a:p>
            <a:pPr marL="514350" lvl="1" indent="0">
              <a:buNone/>
            </a:pPr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206EFF6-E290-9543-94DF-0D9C1147B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7854580"/>
              </p:ext>
            </p:extLst>
          </p:nvPr>
        </p:nvGraphicFramePr>
        <p:xfrm>
          <a:off x="1103312" y="3087441"/>
          <a:ext cx="6134410" cy="342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80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D1571BF-FDC4-5448-847A-FA4D217AF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35005"/>
              </p:ext>
            </p:extLst>
          </p:nvPr>
        </p:nvGraphicFramePr>
        <p:xfrm>
          <a:off x="1103313" y="657923"/>
          <a:ext cx="8947150" cy="559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668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36C711-07DA-974C-A781-25878ACF7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893205"/>
              </p:ext>
            </p:extLst>
          </p:nvPr>
        </p:nvGraphicFramePr>
        <p:xfrm>
          <a:off x="1103313" y="601663"/>
          <a:ext cx="8947150" cy="564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74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B0DCE-0441-6E46-830B-BFBB487C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90654"/>
            <a:ext cx="8946541" cy="57577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Did the amount of fluid (crystalloid) administered matter?</a:t>
            </a:r>
          </a:p>
          <a:p>
            <a:r>
              <a:rPr lang="en-US" dirty="0"/>
              <a:t>Patients with significant cardiac complications or 30d graft loss</a:t>
            </a:r>
          </a:p>
          <a:p>
            <a:pPr marL="457200" lvl="1" indent="0">
              <a:buNone/>
            </a:pPr>
            <a:r>
              <a:rPr lang="en-US" dirty="0"/>
              <a:t>Complications		27mL/kg</a:t>
            </a:r>
          </a:p>
          <a:p>
            <a:pPr marL="457200" lvl="1" indent="0">
              <a:buNone/>
            </a:pPr>
            <a:r>
              <a:rPr lang="en-US" dirty="0"/>
              <a:t>No complications	35mL/kg</a:t>
            </a:r>
          </a:p>
          <a:p>
            <a:pPr marL="400050"/>
            <a:r>
              <a:rPr lang="en-US" dirty="0"/>
              <a:t>Patients with grade III-IV </a:t>
            </a:r>
            <a:r>
              <a:rPr lang="en-US" dirty="0" err="1"/>
              <a:t>Clavien-Dindo</a:t>
            </a:r>
            <a:r>
              <a:rPr lang="en-US" dirty="0"/>
              <a:t> complications</a:t>
            </a:r>
          </a:p>
          <a:p>
            <a:pPr marL="57150" indent="0">
              <a:buNone/>
            </a:pPr>
            <a:r>
              <a:rPr lang="en-US" dirty="0"/>
              <a:t>	complications		31.9mL/kg</a:t>
            </a:r>
          </a:p>
          <a:p>
            <a:pPr marL="57150" indent="0">
              <a:buNone/>
            </a:pPr>
            <a:r>
              <a:rPr lang="en-US" dirty="0"/>
              <a:t>	no complications 	34.7mL/kg</a:t>
            </a:r>
          </a:p>
          <a:p>
            <a:pPr marL="400050"/>
            <a:r>
              <a:rPr lang="en-US" dirty="0"/>
              <a:t>Patients with LOS ≥ 9d</a:t>
            </a:r>
          </a:p>
          <a:p>
            <a:pPr marL="57150" indent="0">
              <a:buNone/>
            </a:pPr>
            <a:r>
              <a:rPr lang="en-US" dirty="0"/>
              <a:t>	≥ 9d	33mL/kg</a:t>
            </a:r>
          </a:p>
          <a:p>
            <a:pPr marL="57150" indent="0">
              <a:buNone/>
            </a:pPr>
            <a:r>
              <a:rPr lang="en-US" dirty="0"/>
              <a:t>	&lt;9d		34mL/kg</a:t>
            </a:r>
          </a:p>
          <a:p>
            <a:pPr marL="400050"/>
            <a:r>
              <a:rPr lang="en-US" dirty="0"/>
              <a:t>Patient requiring hemodialysis post-operatively</a:t>
            </a:r>
          </a:p>
          <a:p>
            <a:pPr marL="514350" lvl="1" indent="0">
              <a:buNone/>
            </a:pPr>
            <a:r>
              <a:rPr lang="en-US" dirty="0"/>
              <a:t>Dialysis		34.2mL/kg</a:t>
            </a:r>
          </a:p>
          <a:p>
            <a:pPr marL="514350" lvl="1" indent="0">
              <a:buNone/>
            </a:pPr>
            <a:r>
              <a:rPr lang="en-US" dirty="0"/>
              <a:t>No dialysis	35.4mL/kg</a:t>
            </a:r>
          </a:p>
          <a:p>
            <a:pPr marL="457200"/>
            <a:r>
              <a:rPr lang="en-US" dirty="0"/>
              <a:t>Patients with unplanned ICU admission</a:t>
            </a:r>
          </a:p>
          <a:p>
            <a:pPr marL="114300" indent="0">
              <a:buNone/>
            </a:pPr>
            <a:r>
              <a:rPr lang="en-US" dirty="0"/>
              <a:t>	unplanned admission		31.8ml/kg</a:t>
            </a:r>
          </a:p>
          <a:p>
            <a:pPr marL="114300" indent="0">
              <a:buNone/>
            </a:pPr>
            <a:r>
              <a:rPr lang="en-US" dirty="0"/>
              <a:t>	no unplanned admission	35.6mL/kg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endParaRPr lang="en-US" dirty="0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B8A05F4B-35B9-9C40-90B1-BE4B47B84C27}"/>
              </a:ext>
            </a:extLst>
          </p:cNvPr>
          <p:cNvSpPr/>
          <p:nvPr/>
        </p:nvSpPr>
        <p:spPr>
          <a:xfrm>
            <a:off x="5185317" y="1293541"/>
            <a:ext cx="156117" cy="468351"/>
          </a:xfrm>
          <a:prstGeom prst="rightBracket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E9068-BB58-E243-833E-3EBFE0900FE9}"/>
              </a:ext>
            </a:extLst>
          </p:cNvPr>
          <p:cNvSpPr txBox="1"/>
          <p:nvPr/>
        </p:nvSpPr>
        <p:spPr>
          <a:xfrm>
            <a:off x="5675972" y="1308926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p=0.15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DB1A78F1-96F2-3A4D-87B1-24EC39A188A2}"/>
              </a:ext>
            </a:extLst>
          </p:cNvPr>
          <p:cNvSpPr/>
          <p:nvPr/>
        </p:nvSpPr>
        <p:spPr>
          <a:xfrm>
            <a:off x="5341434" y="2330603"/>
            <a:ext cx="156117" cy="468351"/>
          </a:xfrm>
          <a:prstGeom prst="rightBracket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34932-92CF-A645-BB10-A501A864A48A}"/>
              </a:ext>
            </a:extLst>
          </p:cNvPr>
          <p:cNvSpPr txBox="1"/>
          <p:nvPr/>
        </p:nvSpPr>
        <p:spPr>
          <a:xfrm>
            <a:off x="5787483" y="238011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p=0.78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D9644F70-1F3B-DD4F-A8C1-BAE839C48261}"/>
              </a:ext>
            </a:extLst>
          </p:cNvPr>
          <p:cNvSpPr/>
          <p:nvPr/>
        </p:nvSpPr>
        <p:spPr>
          <a:xfrm>
            <a:off x="4296537" y="4495127"/>
            <a:ext cx="156117" cy="468351"/>
          </a:xfrm>
          <a:prstGeom prst="rightBracket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DBDDEB-614E-554A-8704-765D132AFF50}"/>
              </a:ext>
            </a:extLst>
          </p:cNvPr>
          <p:cNvSpPr txBox="1"/>
          <p:nvPr/>
        </p:nvSpPr>
        <p:spPr>
          <a:xfrm>
            <a:off x="4720285" y="4544636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p=0.88</a:t>
            </a:r>
          </a:p>
        </p:txBody>
      </p:sp>
    </p:spTree>
    <p:extLst>
      <p:ext uri="{BB962C8B-B14F-4D97-AF65-F5344CB8AC3E}">
        <p14:creationId xmlns:p14="http://schemas.microsoft.com/office/powerpoint/2010/main" val="129145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D5C2B-F316-E849-A4C6-2FD1775D9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79502"/>
            <a:ext cx="8946541" cy="57688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What does this mean?</a:t>
            </a:r>
          </a:p>
          <a:p>
            <a:r>
              <a:rPr lang="en-US" dirty="0"/>
              <a:t>Despite lack of uniformity in fluid management practices, the clinical effects do not seem to be statistically significant (thus far)</a:t>
            </a:r>
          </a:p>
          <a:p>
            <a:r>
              <a:rPr lang="en-US" dirty="0"/>
              <a:t>What about the extremes?</a:t>
            </a:r>
          </a:p>
          <a:p>
            <a:pPr lvl="1"/>
            <a:r>
              <a:rPr lang="en-US" dirty="0"/>
              <a:t>Pt who received 3mL/kg crystalloid: BMI 40.3, </a:t>
            </a:r>
            <a:r>
              <a:rPr lang="en-US" dirty="0" err="1"/>
              <a:t>htn</a:t>
            </a:r>
            <a:r>
              <a:rPr lang="en-US" dirty="0"/>
              <a:t>, CAD (no history of revascularization), LOS 3d, no HD within 7d of transplant, unknown post-op cardiac complications, no grade III-IV </a:t>
            </a:r>
            <a:r>
              <a:rPr lang="en-US" dirty="0" err="1"/>
              <a:t>Clavien</a:t>
            </a:r>
            <a:r>
              <a:rPr lang="en-US" dirty="0"/>
              <a:t> </a:t>
            </a:r>
            <a:r>
              <a:rPr lang="en-US" dirty="0" err="1"/>
              <a:t>Dindo</a:t>
            </a:r>
            <a:r>
              <a:rPr lang="en-US" dirty="0"/>
              <a:t> complications</a:t>
            </a:r>
          </a:p>
          <a:p>
            <a:pPr lvl="1"/>
            <a:r>
              <a:rPr lang="en-US" dirty="0"/>
              <a:t>Pt who received 117mL/kg crystalloid: BMI 21.3, </a:t>
            </a:r>
            <a:r>
              <a:rPr lang="en-US" dirty="0" err="1"/>
              <a:t>htn</a:t>
            </a:r>
            <a:r>
              <a:rPr lang="en-US" dirty="0"/>
              <a:t>, no cardiac co-morbidities, LOS 5d, no HD within 7d of transplant, no post-op cardiac or grade III-IV </a:t>
            </a:r>
            <a:r>
              <a:rPr lang="en-US" dirty="0" err="1"/>
              <a:t>Clavien-Dindo</a:t>
            </a:r>
            <a:r>
              <a:rPr lang="en-US" dirty="0"/>
              <a:t> complications</a:t>
            </a:r>
          </a:p>
          <a:p>
            <a:r>
              <a:rPr lang="en-US" dirty="0"/>
              <a:t>Volume status is variable pre-op</a:t>
            </a:r>
          </a:p>
          <a:p>
            <a:r>
              <a:rPr lang="en-US" dirty="0"/>
              <a:t>Graft quality may have something to do with post-op complications (including CIT, pump,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Differences in surgical technique/proficiency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83BE3-1876-DC42-A96C-FC9FDD19B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35260"/>
            <a:ext cx="8946541" cy="57131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Kidneys receive 25% of total CO</a:t>
            </a:r>
          </a:p>
          <a:p>
            <a:r>
              <a:rPr lang="en-US" dirty="0"/>
              <a:t>Optimized perioperative hemodynamics are crucial for prevention of delayed graft function</a:t>
            </a:r>
          </a:p>
          <a:p>
            <a:r>
              <a:rPr lang="en-US" dirty="0"/>
              <a:t>Currently no consensus on how to optimally manage fluids and hemodynamics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Traditionally, CVP has been used as a metric for resuscitation goals</a:t>
            </a:r>
          </a:p>
          <a:p>
            <a:pPr marL="0" indent="0">
              <a:buNone/>
            </a:pPr>
            <a:r>
              <a:rPr lang="en-US" b="1" dirty="0" err="1"/>
              <a:t>Bacchi</a:t>
            </a:r>
            <a:r>
              <a:rPr lang="en-US" b="1" dirty="0"/>
              <a:t>, et. al. 2010</a:t>
            </a:r>
            <a:r>
              <a:rPr lang="en-US" dirty="0"/>
              <a:t>: 155 deceased donor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CVP ≤ 8mmHg, IVF ≤ 2250mL, recipient age ≥ 50y correlated with DGF</a:t>
            </a:r>
          </a:p>
          <a:p>
            <a:pPr marL="0" indent="0">
              <a:buNone/>
            </a:pPr>
            <a:r>
              <a:rPr lang="en-US" b="1" dirty="0"/>
              <a:t>Campos, et. al. 2012</a:t>
            </a:r>
            <a:r>
              <a:rPr lang="en-US" dirty="0"/>
              <a:t>: 1966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CVP ≥ 11mmHg, whole blood, and FFP transfusions associated with higher rates of acute rejection and chronic graft dysfunction</a:t>
            </a:r>
          </a:p>
          <a:p>
            <a:pPr marL="0" indent="0">
              <a:buNone/>
            </a:pPr>
            <a:r>
              <a:rPr lang="en-US" b="1" dirty="0" err="1"/>
              <a:t>Aulakh</a:t>
            </a:r>
            <a:r>
              <a:rPr lang="en-US" b="1" dirty="0"/>
              <a:t>, et. al. 2015</a:t>
            </a:r>
            <a:r>
              <a:rPr lang="en-US" dirty="0"/>
              <a:t>: 100 living donor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CVP = 12mmHg associated with good early graft function</a:t>
            </a:r>
          </a:p>
        </p:txBody>
      </p:sp>
    </p:spTree>
    <p:extLst>
      <p:ext uri="{BB962C8B-B14F-4D97-AF65-F5344CB8AC3E}">
        <p14:creationId xmlns:p14="http://schemas.microsoft.com/office/powerpoint/2010/main" val="35534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E010-98C0-4447-B0E1-6C4C9104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C738-2649-2D45-A80E-FD4F41F1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05054"/>
            <a:ext cx="8946541" cy="484334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Bacchi</a:t>
            </a:r>
            <a:r>
              <a:rPr lang="en-US" dirty="0"/>
              <a:t>, G, et. al. </a:t>
            </a:r>
            <a:r>
              <a:rPr lang="en-US" dirty="0" err="1"/>
              <a:t>Transpl</a:t>
            </a:r>
            <a:r>
              <a:rPr lang="en-US" dirty="0"/>
              <a:t> Proc. 2010; 42(9): 3387-91.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Campos, L, et. al. </a:t>
            </a:r>
            <a:r>
              <a:rPr lang="en-US" dirty="0" err="1"/>
              <a:t>Transpl</a:t>
            </a:r>
            <a:r>
              <a:rPr lang="en-US" dirty="0"/>
              <a:t> Proc. 2012; 44(6): 1800-3.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Aulakh</a:t>
            </a:r>
            <a:r>
              <a:rPr lang="en-US" dirty="0"/>
              <a:t>, NK, et. al. J </a:t>
            </a:r>
            <a:r>
              <a:rPr lang="en-US" dirty="0" err="1"/>
              <a:t>Anaesthesiol</a:t>
            </a:r>
            <a:r>
              <a:rPr lang="en-US" dirty="0"/>
              <a:t>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Pharmacol</a:t>
            </a:r>
            <a:r>
              <a:rPr lang="en-US" dirty="0"/>
              <a:t>. 2015; 31(2): 174-9.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Marik</a:t>
            </a:r>
            <a:r>
              <a:rPr lang="en-US" dirty="0"/>
              <a:t> PE, et. al. </a:t>
            </a:r>
            <a:r>
              <a:rPr lang="en-US" dirty="0" err="1"/>
              <a:t>Crit</a:t>
            </a:r>
            <a:r>
              <a:rPr lang="en-US" dirty="0"/>
              <a:t> Care Med. 2013; 41(7): 1774-81.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Gingell</a:t>
            </a:r>
            <a:r>
              <a:rPr lang="en-US" dirty="0"/>
              <a:t>-Littlejohn, M, et. al. </a:t>
            </a:r>
            <a:r>
              <a:rPr lang="en-US" dirty="0" err="1"/>
              <a:t>Transpl</a:t>
            </a:r>
            <a:r>
              <a:rPr lang="en-US" dirty="0"/>
              <a:t> Proc. 2013; 45(1): 46-50.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Toyoda, D, et. al. J </a:t>
            </a:r>
            <a:r>
              <a:rPr lang="en-US" dirty="0" err="1"/>
              <a:t>Anesth</a:t>
            </a:r>
            <a:r>
              <a:rPr lang="en-US" dirty="0"/>
              <a:t>. 2015; 29(1): 40-6.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Chin, JH, et. al. </a:t>
            </a:r>
            <a:r>
              <a:rPr lang="en-US" dirty="0" err="1"/>
              <a:t>Transpl</a:t>
            </a:r>
            <a:r>
              <a:rPr lang="en-US" dirty="0"/>
              <a:t> Proc. 2014; 46(10): 3363-6.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Srivastava, D, et. al. J </a:t>
            </a:r>
            <a:r>
              <a:rPr lang="en-US" dirty="0" err="1"/>
              <a:t>Anesth</a:t>
            </a:r>
            <a:r>
              <a:rPr lang="en-US" dirty="0"/>
              <a:t>. 2015; 29(6): 842-9.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Weinberg, L, et, al. Br J </a:t>
            </a:r>
            <a:r>
              <a:rPr lang="en-US" dirty="0" err="1"/>
              <a:t>Anaesth</a:t>
            </a:r>
            <a:r>
              <a:rPr lang="en-US" dirty="0"/>
              <a:t>. 2017; 119(4): 606-15.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Adwaney</a:t>
            </a:r>
            <a:r>
              <a:rPr lang="en-US" dirty="0"/>
              <a:t>, A, et. al. </a:t>
            </a:r>
            <a:r>
              <a:rPr lang="en-US" dirty="0" err="1"/>
              <a:t>Clin</a:t>
            </a:r>
            <a:r>
              <a:rPr lang="en-US" dirty="0"/>
              <a:t> Kidney J. 2017; 10(6): 838-44.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Gonzalez-Castro, A, et. al. </a:t>
            </a:r>
            <a:r>
              <a:rPr lang="en-US" dirty="0" err="1"/>
              <a:t>Nefrologia</a:t>
            </a:r>
            <a:r>
              <a:rPr lang="en-US" dirty="0"/>
              <a:t>. 2017; 37(6): 572-8.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0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211B-9359-DA4B-B1B1-67B0DEBA0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12596"/>
            <a:ext cx="8946541" cy="58358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BUT does CVP correlate with intravascular volume status?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/>
              <a:t>Marik</a:t>
            </a:r>
            <a:r>
              <a:rPr lang="en-US" b="1" dirty="0"/>
              <a:t>, et. al. 2013</a:t>
            </a:r>
            <a:r>
              <a:rPr lang="en-US" dirty="0"/>
              <a:t>: Meta-analysis of 43 studies that investigated indices predictive of fluid responsiveness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Only 57% of high-risk patients in the ICU and OR who appeared to be hypovolemic based on CVP were fluid responders.  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What about MAP?</a:t>
            </a:r>
          </a:p>
          <a:p>
            <a:pPr marL="0" indent="0">
              <a:buNone/>
            </a:pPr>
            <a:r>
              <a:rPr lang="en-US" b="1" dirty="0"/>
              <a:t>Campos, et. al. 2012</a:t>
            </a:r>
            <a:r>
              <a:rPr lang="en-US" dirty="0"/>
              <a:t>: 1966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MAP ≥ 93mmHg and perioperative IVF &lt; 2500mL associated with greater graft survival</a:t>
            </a:r>
          </a:p>
          <a:p>
            <a:pPr marL="0" indent="0">
              <a:buNone/>
            </a:pPr>
            <a:r>
              <a:rPr lang="en-US" b="1" dirty="0" err="1"/>
              <a:t>Gingell</a:t>
            </a:r>
            <a:r>
              <a:rPr lang="en-US" b="1" dirty="0"/>
              <a:t>-Littlejohn, et. al. 2013</a:t>
            </a:r>
            <a:r>
              <a:rPr lang="en-US" dirty="0"/>
              <a:t>: 149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MAP &lt; 70mmHg associated with DGF (but CVP &lt; 8mmHg was NOT)</a:t>
            </a:r>
          </a:p>
          <a:p>
            <a:pPr marL="0" indent="0">
              <a:buNone/>
            </a:pPr>
            <a:r>
              <a:rPr lang="en-US" b="1" dirty="0" err="1"/>
              <a:t>Aulakh</a:t>
            </a:r>
            <a:r>
              <a:rPr lang="en-US" b="1" dirty="0"/>
              <a:t>, et. al. 2015</a:t>
            </a:r>
            <a:r>
              <a:rPr lang="en-US" dirty="0"/>
              <a:t>: 100 living donor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MAP &gt; 95mmHg associated with good early graft function</a:t>
            </a:r>
          </a:p>
        </p:txBody>
      </p:sp>
    </p:spTree>
    <p:extLst>
      <p:ext uri="{BB962C8B-B14F-4D97-AF65-F5344CB8AC3E}">
        <p14:creationId xmlns:p14="http://schemas.microsoft.com/office/powerpoint/2010/main" val="484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FDD212-BEA6-BA47-9910-2B5451907FA5}"/>
              </a:ext>
            </a:extLst>
          </p:cNvPr>
          <p:cNvSpPr txBox="1"/>
          <p:nvPr/>
        </p:nvSpPr>
        <p:spPr>
          <a:xfrm>
            <a:off x="2196789" y="1844856"/>
            <a:ext cx="205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CVP &lt; 8mmHg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6A468B-87AF-5741-8D9D-BE3911B2ACA6}"/>
              </a:ext>
            </a:extLst>
          </p:cNvPr>
          <p:cNvSpPr txBox="1"/>
          <p:nvPr/>
        </p:nvSpPr>
        <p:spPr>
          <a:xfrm>
            <a:off x="7047571" y="1597401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CVP &gt; 11mmHg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37944B-4005-BF4E-A830-082943EAB1CC}"/>
              </a:ext>
            </a:extLst>
          </p:cNvPr>
          <p:cNvSpPr txBox="1"/>
          <p:nvPr/>
        </p:nvSpPr>
        <p:spPr>
          <a:xfrm>
            <a:off x="1371600" y="3230059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&gt; 70mmHg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D1A737-3A74-CA46-A7FA-2D56179C4EED}"/>
              </a:ext>
            </a:extLst>
          </p:cNvPr>
          <p:cNvSpPr txBox="1"/>
          <p:nvPr/>
        </p:nvSpPr>
        <p:spPr>
          <a:xfrm>
            <a:off x="7527074" y="3230059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&gt; 95mmHg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66D27B-CB58-F743-ABFD-4EBB859A68EC}"/>
              </a:ext>
            </a:extLst>
          </p:cNvPr>
          <p:cNvSpPr txBox="1"/>
          <p:nvPr/>
        </p:nvSpPr>
        <p:spPr>
          <a:xfrm>
            <a:off x="6110839" y="4761572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&gt; 93mmHg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A86992-8F25-924E-8962-A66C33641C2B}"/>
              </a:ext>
            </a:extLst>
          </p:cNvPr>
          <p:cNvSpPr txBox="1"/>
          <p:nvPr/>
        </p:nvSpPr>
        <p:spPr>
          <a:xfrm>
            <a:off x="2741526" y="4761572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IVF &lt; 2.5L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0F48A-051E-2346-8EDE-72D3E51FDBA8}"/>
              </a:ext>
            </a:extLst>
          </p:cNvPr>
          <p:cNvSpPr txBox="1"/>
          <p:nvPr/>
        </p:nvSpPr>
        <p:spPr>
          <a:xfrm>
            <a:off x="4382429" y="818944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IVF &lt; 2.25L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F4CB40-9156-A443-807E-D156E1AE4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428" y="2176990"/>
            <a:ext cx="2082775" cy="208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E06B-0215-DF4D-A995-3ADAFA7C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46050"/>
            <a:ext cx="8946541" cy="5802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Perioperative goal-directed fluid therapy for renal transplantation?</a:t>
            </a:r>
          </a:p>
          <a:p>
            <a:pPr marL="0" indent="0">
              <a:buNone/>
            </a:pPr>
            <a:r>
              <a:rPr lang="en-US" b="1" dirty="0"/>
              <a:t>Toyoda, et. al. 2014</a:t>
            </a:r>
            <a:r>
              <a:rPr lang="en-US" dirty="0"/>
              <a:t>: 31 living related renal transplants (prospective)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SVV measured with </a:t>
            </a:r>
            <a:r>
              <a:rPr lang="en-US" dirty="0" err="1"/>
              <a:t>FloTrac</a:t>
            </a:r>
            <a:r>
              <a:rPr lang="en-US" dirty="0"/>
              <a:t>; RVEDVI, CVP, and PADP measured with pulmonary artery catheter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SVV correlated better with RVEDVI than CVP or PADP</a:t>
            </a:r>
          </a:p>
          <a:p>
            <a:pPr marL="0" indent="0">
              <a:buNone/>
            </a:pPr>
            <a:r>
              <a:rPr lang="en-US" b="1" dirty="0"/>
              <a:t>Chin, et. al. 2014</a:t>
            </a:r>
            <a:r>
              <a:rPr lang="en-US" dirty="0"/>
              <a:t>: 635 renal transplants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CVP and SVV obtained at several discreet points intraoperatively; evaluated ability of SVV to predict CVP levels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SVV may replace CVP as a marker for volume management</a:t>
            </a:r>
          </a:p>
          <a:p>
            <a:pPr marL="0" indent="0">
              <a:buNone/>
            </a:pPr>
            <a:r>
              <a:rPr lang="en-US" b="1" dirty="0"/>
              <a:t>Srivastava, et. al. 2015</a:t>
            </a:r>
            <a:r>
              <a:rPr lang="en-US" dirty="0"/>
              <a:t>: 110 prospective renal transplants compared to 104 retrospective controls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110 patients received intraoperative fluid therapy guided by continuous transesophageal Doppler monitoring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Study group received significantly less fluid (12mL/kg) than control group (22mL/kg) and lower incidence of postoperative dyspnea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No difference in postoperative graft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5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C60B-AA0B-A045-B1BE-9AA666C1C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12596"/>
            <a:ext cx="8946541" cy="5835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What about type of fluid?</a:t>
            </a:r>
          </a:p>
          <a:p>
            <a:pPr marL="0" indent="0">
              <a:buNone/>
            </a:pPr>
            <a:r>
              <a:rPr lang="en-US" b="1" dirty="0"/>
              <a:t>Weinberg, et. al. 2017</a:t>
            </a:r>
            <a:r>
              <a:rPr lang="en-US" dirty="0"/>
              <a:t>: 49 renal transplant patients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25 pts received NS, 24 pts received PLA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Patients receiving NS had higher incidence of hyperkalemia and </a:t>
            </a:r>
            <a:r>
              <a:rPr lang="en-US" dirty="0" err="1"/>
              <a:t>hyperchloremia</a:t>
            </a:r>
            <a:r>
              <a:rPr lang="en-US" dirty="0"/>
              <a:t> and were more </a:t>
            </a:r>
            <a:r>
              <a:rPr lang="en-US" dirty="0" err="1"/>
              <a:t>acidemic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No difference in adverse clinical outcomes</a:t>
            </a:r>
          </a:p>
          <a:p>
            <a:pPr marL="0" indent="0">
              <a:buNone/>
            </a:pPr>
            <a:r>
              <a:rPr lang="en-US" b="1" dirty="0" err="1"/>
              <a:t>Adwaney</a:t>
            </a:r>
            <a:r>
              <a:rPr lang="en-US" b="1" dirty="0"/>
              <a:t>, et. al. 2017</a:t>
            </a:r>
            <a:r>
              <a:rPr lang="en-US" dirty="0"/>
              <a:t>: 97 renal transplant patients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59 pts received NS, 38 pts received PLA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Patients receiving PLA had lower incidence of hyperkalemia, better diuresis, lower need for RRT postoperatively, and better graft function at 3mos</a:t>
            </a:r>
          </a:p>
          <a:p>
            <a:pPr marL="0" indent="0">
              <a:buNone/>
            </a:pPr>
            <a:r>
              <a:rPr lang="en-US" b="1" dirty="0"/>
              <a:t>Gonzalez-Castro, et. al. 2017</a:t>
            </a:r>
            <a:r>
              <a:rPr lang="en-US" dirty="0"/>
              <a:t>: review of 6 studies comparing balanced solutions (LR/PLA/bicarbonate solution) to NS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Better acid-base balance with balanced solutions than with NS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No significant differences in post-operative creatinine levels</a:t>
            </a:r>
          </a:p>
        </p:txBody>
      </p:sp>
    </p:spTree>
    <p:extLst>
      <p:ext uri="{BB962C8B-B14F-4D97-AF65-F5344CB8AC3E}">
        <p14:creationId xmlns:p14="http://schemas.microsoft.com/office/powerpoint/2010/main" val="38584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8BCE-E8CE-8F43-8433-155000054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35260"/>
            <a:ext cx="8946541" cy="57131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folks actually doing?</a:t>
            </a:r>
          </a:p>
          <a:p>
            <a:r>
              <a:rPr lang="en-US" dirty="0"/>
              <a:t>Retrospective multicenter observational study</a:t>
            </a:r>
          </a:p>
          <a:p>
            <a:r>
              <a:rPr lang="en-US" dirty="0"/>
              <a:t>9 centers, 20 patients each – total of 180 patients</a:t>
            </a:r>
          </a:p>
          <a:p>
            <a:r>
              <a:rPr lang="en-US" dirty="0"/>
              <a:t>Hypothesis</a:t>
            </a:r>
          </a:p>
          <a:p>
            <a:pPr marL="0" indent="0">
              <a:buNone/>
            </a:pPr>
            <a:r>
              <a:rPr lang="en-US" dirty="0"/>
              <a:t>Poor fluid management has significant deleterious effects on mortality and perioperative morbidity in kidney transplantation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Exclusion criteria</a:t>
            </a:r>
          </a:p>
          <a:p>
            <a:pPr lvl="1"/>
            <a:r>
              <a:rPr lang="en-US" dirty="0"/>
              <a:t>Combined transplantation (liver/kidney, heart/kidney, lung/kidney)</a:t>
            </a:r>
          </a:p>
          <a:p>
            <a:pPr lvl="1"/>
            <a:r>
              <a:rPr lang="en-US" dirty="0"/>
              <a:t>Pre-existing severe congestive heart failure or cardiac dysfunction</a:t>
            </a:r>
          </a:p>
          <a:p>
            <a:pPr lvl="1"/>
            <a:r>
              <a:rPr lang="en-US" dirty="0" err="1"/>
              <a:t>Signficant</a:t>
            </a:r>
            <a:r>
              <a:rPr lang="en-US" dirty="0"/>
              <a:t> </a:t>
            </a:r>
            <a:r>
              <a:rPr lang="en-US" dirty="0" err="1"/>
              <a:t>valvular</a:t>
            </a:r>
            <a:r>
              <a:rPr lang="en-US" dirty="0"/>
              <a:t> disorders (stenosis or insufficiency ≥ grade 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7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3D2722-FCD2-D045-9C2B-DC5FD9451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35548"/>
              </p:ext>
            </p:extLst>
          </p:nvPr>
        </p:nvGraphicFramePr>
        <p:xfrm>
          <a:off x="1103313" y="244862"/>
          <a:ext cx="8947150" cy="627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1">
                  <a:extLst>
                    <a:ext uri="{9D8B030D-6E8A-4147-A177-3AD203B41FA5}">
                      <a16:colId xmlns:a16="http://schemas.microsoft.com/office/drawing/2014/main" val="3528045879"/>
                    </a:ext>
                  </a:extLst>
                </a:gridCol>
                <a:gridCol w="5166229">
                  <a:extLst>
                    <a:ext uri="{9D8B030D-6E8A-4147-A177-3AD203B41FA5}">
                      <a16:colId xmlns:a16="http://schemas.microsoft.com/office/drawing/2014/main" val="1016187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Recipient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35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96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M/F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702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90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Kg/m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Etiology of renal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1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/>
                        <a:t>DM1 v. DM2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92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80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Pulmonary 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4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 err="1"/>
                        <a:t>Revascularized</a:t>
                      </a:r>
                      <a:r>
                        <a:rPr lang="en-US" dirty="0"/>
                        <a:t> Y/N</a:t>
                      </a:r>
                    </a:p>
                    <a:p>
                      <a:r>
                        <a:rPr lang="en-US" dirty="0"/>
                        <a:t>a) BMS b) DES c) CABG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22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/>
                        <a:t>a) HD b) PD c) 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80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Dialysis prior to transplantation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a) w/in 24hr b) 24-48hr c) &gt;48hr d) 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 kidney transplant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19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Panel reactive antibody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483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19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8DA219-BCCF-774F-8214-134C66A2E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564903"/>
              </p:ext>
            </p:extLst>
          </p:nvPr>
        </p:nvGraphicFramePr>
        <p:xfrm>
          <a:off x="1337488" y="1572012"/>
          <a:ext cx="894715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98194110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829225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Donor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3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12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M/F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63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Cold ischemia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05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Preoperative 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mg/</a:t>
                      </a:r>
                      <a:r>
                        <a:rPr lang="en-US" dirty="0" err="1"/>
                        <a:t>dL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0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Biopsy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</a:t>
                      </a:r>
                      <a:r>
                        <a:rPr lang="en-US" dirty="0" err="1"/>
                        <a:t>nephrosclerosis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97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2-in-1 </a:t>
                      </a:r>
                      <a:r>
                        <a:rPr lang="en-US" dirty="0" err="1"/>
                        <a:t>peds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-bloc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45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Recovery injury during 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HLA mismatch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87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Post-recovery pump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Y/N</a:t>
                      </a:r>
                    </a:p>
                    <a:p>
                      <a:r>
                        <a:rPr lang="en-US" dirty="0"/>
                        <a:t>time (minutes)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1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88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675</TotalTime>
  <Words>1549</Words>
  <Application>Microsoft Macintosh PowerPoint</Application>
  <PresentationFormat>Widescreen</PresentationFormat>
  <Paragraphs>275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</vt:lpstr>
      <vt:lpstr>Fluids, monitoring, and hemodynamic goals in renal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Fluids, monitoring, and hemodynamic goals in renal transplantation</dc:title>
  <dc:creator>Cynthia Wang</dc:creator>
  <cp:lastModifiedBy>Cynthia Wang</cp:lastModifiedBy>
  <cp:revision>55</cp:revision>
  <dcterms:created xsi:type="dcterms:W3CDTF">2018-02-08T16:14:33Z</dcterms:created>
  <dcterms:modified xsi:type="dcterms:W3CDTF">2018-04-30T14:07:44Z</dcterms:modified>
</cp:coreProperties>
</file>