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5"/>
  </p:notesMasterIdLst>
  <p:sldIdLst>
    <p:sldId id="256" r:id="rId2"/>
    <p:sldId id="304" r:id="rId3"/>
    <p:sldId id="305" r:id="rId4"/>
    <p:sldId id="306" r:id="rId5"/>
    <p:sldId id="307" r:id="rId6"/>
    <p:sldId id="308" r:id="rId7"/>
    <p:sldId id="259" r:id="rId8"/>
    <p:sldId id="257" r:id="rId9"/>
    <p:sldId id="258" r:id="rId10"/>
    <p:sldId id="260" r:id="rId11"/>
    <p:sldId id="261" r:id="rId12"/>
    <p:sldId id="262" r:id="rId13"/>
    <p:sldId id="263" r:id="rId14"/>
    <p:sldId id="264" r:id="rId15"/>
    <p:sldId id="272" r:id="rId16"/>
    <p:sldId id="266" r:id="rId17"/>
    <p:sldId id="267" r:id="rId18"/>
    <p:sldId id="265" r:id="rId19"/>
    <p:sldId id="268" r:id="rId20"/>
    <p:sldId id="301" r:id="rId21"/>
    <p:sldId id="269" r:id="rId22"/>
    <p:sldId id="270" r:id="rId23"/>
    <p:sldId id="271" r:id="rId24"/>
    <p:sldId id="273" r:id="rId25"/>
    <p:sldId id="274" r:id="rId26"/>
    <p:sldId id="275" r:id="rId27"/>
    <p:sldId id="276" r:id="rId28"/>
    <p:sldId id="284" r:id="rId29"/>
    <p:sldId id="277" r:id="rId30"/>
    <p:sldId id="285" r:id="rId31"/>
    <p:sldId id="281" r:id="rId32"/>
    <p:sldId id="280" r:id="rId33"/>
    <p:sldId id="282" r:id="rId34"/>
    <p:sldId id="278" r:id="rId35"/>
    <p:sldId id="279" r:id="rId36"/>
    <p:sldId id="283" r:id="rId37"/>
    <p:sldId id="291" r:id="rId38"/>
    <p:sldId id="290" r:id="rId39"/>
    <p:sldId id="292" r:id="rId40"/>
    <p:sldId id="286" r:id="rId41"/>
    <p:sldId id="287" r:id="rId42"/>
    <p:sldId id="288" r:id="rId43"/>
    <p:sldId id="289" r:id="rId44"/>
    <p:sldId id="294" r:id="rId45"/>
    <p:sldId id="293" r:id="rId46"/>
    <p:sldId id="295" r:id="rId47"/>
    <p:sldId id="296" r:id="rId48"/>
    <p:sldId id="297" r:id="rId49"/>
    <p:sldId id="298" r:id="rId50"/>
    <p:sldId id="299" r:id="rId51"/>
    <p:sldId id="300" r:id="rId52"/>
    <p:sldId id="302" r:id="rId53"/>
    <p:sldId id="303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7" d="100"/>
          <a:sy n="147" d="100"/>
        </p:scale>
        <p:origin x="-8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A2E6B-9ED0-2B40-B8DA-DCA407A48A2F}" type="datetimeFigureOut">
              <a:rPr lang="en-US" smtClean="0"/>
              <a:t>6/10/16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3022F-FC53-6E43-A58B-434349D13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237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3022F-FC53-6E43-A58B-434349D1364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211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Embos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6012" y="1904999"/>
            <a:ext cx="6938963" cy="1582271"/>
          </a:xfrm>
        </p:spPr>
        <p:txBody>
          <a:bodyPr anchor="b" anchorCtr="0"/>
          <a:lstStyle>
            <a:lvl1pPr>
              <a:lnSpc>
                <a:spcPct val="95000"/>
              </a:lnSpc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6013" y="3487271"/>
            <a:ext cx="6938961" cy="1143000"/>
          </a:xfrm>
        </p:spPr>
        <p:txBody>
          <a:bodyPr/>
          <a:lstStyle>
            <a:lvl1pPr marL="0" indent="0" algn="ctr">
              <a:spcBef>
                <a:spcPts val="300"/>
              </a:spcBef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07741" y="5715000"/>
            <a:ext cx="2133600" cy="275478"/>
          </a:xfrm>
        </p:spPr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628EAFA9-7502-42D3-9B79-C38E938C236F}" type="datetimeFigureOut">
              <a:rPr lang="en-US" smtClean="0"/>
              <a:t>6/10/16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2659" y="5715000"/>
            <a:ext cx="2895600" cy="275478"/>
          </a:xfrm>
        </p:spPr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5715000"/>
            <a:ext cx="457200" cy="275478"/>
          </a:xfrm>
        </p:spPr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coverAccentBotto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4686766"/>
            <a:ext cx="7315200" cy="400705"/>
          </a:xfrm>
          <a:prstGeom prst="rect">
            <a:avLst/>
          </a:prstGeom>
        </p:spPr>
      </p:pic>
      <p:pic>
        <p:nvPicPr>
          <p:cNvPr id="10" name="Picture 9" descr="coverAccentTo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619136"/>
            <a:ext cx="7315200" cy="391386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scrollwork-To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754083" y="673398"/>
            <a:ext cx="742950" cy="361950"/>
          </a:xfrm>
          <a:prstGeom prst="rect">
            <a:avLst/>
          </a:prstGeom>
          <a:noFill/>
        </p:spPr>
      </p:pic>
      <p:pic>
        <p:nvPicPr>
          <p:cNvPr id="15" name="Picture 3" descr="scrollwork-Botto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754083" y="5636584"/>
            <a:ext cx="742950" cy="361950"/>
          </a:xfrm>
          <a:prstGeom prst="rect">
            <a:avLst/>
          </a:prstGeom>
          <a:noFill/>
        </p:spPr>
      </p:pic>
      <p:pic>
        <p:nvPicPr>
          <p:cNvPr id="4099" name="Picture 3" descr="scrollwork-Botto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4169" y="5636584"/>
            <a:ext cx="742950" cy="361950"/>
          </a:xfrm>
          <a:prstGeom prst="rect">
            <a:avLst/>
          </a:prstGeom>
          <a:noFill/>
        </p:spPr>
      </p:pic>
      <p:pic>
        <p:nvPicPr>
          <p:cNvPr id="4098" name="Picture 2" descr="scrollwork-To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74169" y="673398"/>
            <a:ext cx="742950" cy="3619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3429000" cy="137160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081121" y="914400"/>
            <a:ext cx="3108960" cy="4815841"/>
          </a:xfrm>
          <a:solidFill>
            <a:schemeClr val="bg2"/>
          </a:solidFill>
          <a:ln w="127000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2667001"/>
            <a:ext cx="3429000" cy="2895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500"/>
              </a:spcBef>
              <a:buNone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buSzPct val="10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AFA9-7502-42D3-9B79-C38E938C236F}" type="datetimeFigureOut">
              <a:rPr lang="en-US" smtClean="0"/>
              <a:t>6/10/16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captionAccen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" y="2326341"/>
            <a:ext cx="3429000" cy="24030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scrollwork-To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752600" y="565897"/>
            <a:ext cx="742950" cy="361950"/>
          </a:xfrm>
          <a:prstGeom prst="rect">
            <a:avLst/>
          </a:prstGeom>
          <a:noFill/>
        </p:spPr>
      </p:pic>
      <p:pic>
        <p:nvPicPr>
          <p:cNvPr id="15" name="Picture 3" descr="scrollwork-Botto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752600" y="4128247"/>
            <a:ext cx="742950" cy="361950"/>
          </a:xfrm>
          <a:prstGeom prst="rect">
            <a:avLst/>
          </a:prstGeom>
          <a:noFill/>
        </p:spPr>
      </p:pic>
      <p:pic>
        <p:nvPicPr>
          <p:cNvPr id="4099" name="Picture 3" descr="scrollwork-Botto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8450" y="4128247"/>
            <a:ext cx="742950" cy="361950"/>
          </a:xfrm>
          <a:prstGeom prst="rect">
            <a:avLst/>
          </a:prstGeom>
          <a:noFill/>
        </p:spPr>
      </p:pic>
      <p:pic>
        <p:nvPicPr>
          <p:cNvPr id="4098" name="Picture 2" descr="scrollwork-To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8450" y="565897"/>
            <a:ext cx="742950" cy="3619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0" y="4406153"/>
            <a:ext cx="6583680" cy="78441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780826"/>
            <a:ext cx="4572000" cy="3467548"/>
          </a:xfrm>
          <a:solidFill>
            <a:schemeClr val="bg2"/>
          </a:solidFill>
          <a:ln w="127000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5446059"/>
            <a:ext cx="7543800" cy="609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buSzPct val="10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AFA9-7502-42D3-9B79-C38E938C236F}" type="datetimeFigureOut">
              <a:rPr lang="en-US" smtClean="0"/>
              <a:t>6/10/16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pic>
        <p:nvPicPr>
          <p:cNvPr id="6146" name="Picture 2" descr="captionLongAccen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0650" y="5204012"/>
            <a:ext cx="6362700" cy="2476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scrollwork-Botto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993402" y="4128247"/>
            <a:ext cx="742950" cy="361950"/>
          </a:xfrm>
          <a:prstGeom prst="rect">
            <a:avLst/>
          </a:prstGeom>
          <a:noFill/>
        </p:spPr>
      </p:pic>
      <p:pic>
        <p:nvPicPr>
          <p:cNvPr id="4099" name="Picture 3" descr="scrollwork-Bottom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07649" y="4128247"/>
            <a:ext cx="742950" cy="361950"/>
          </a:xfrm>
          <a:prstGeom prst="rect">
            <a:avLst/>
          </a:prstGeom>
          <a:noFill/>
        </p:spPr>
      </p:pic>
      <p:pic>
        <p:nvPicPr>
          <p:cNvPr id="12" name="Picture 2" descr="scrollwork-To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993402" y="565897"/>
            <a:ext cx="742950" cy="361950"/>
          </a:xfrm>
          <a:prstGeom prst="rect">
            <a:avLst/>
          </a:prstGeom>
          <a:noFill/>
        </p:spPr>
      </p:pic>
      <p:pic>
        <p:nvPicPr>
          <p:cNvPr id="4098" name="Picture 2" descr="scrollwork-Top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07649" y="565897"/>
            <a:ext cx="742950" cy="36195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160" y="4406153"/>
            <a:ext cx="6583680" cy="784412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780826"/>
            <a:ext cx="2743200" cy="3467548"/>
          </a:xfrm>
          <a:solidFill>
            <a:schemeClr val="bg2"/>
          </a:solidFill>
          <a:ln w="127000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5446059"/>
            <a:ext cx="7543800" cy="609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buSzPct val="10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AFA9-7502-42D3-9B79-C38E938C236F}" type="datetimeFigureOut">
              <a:rPr lang="en-US" smtClean="0"/>
              <a:t>6/10/16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pic>
        <p:nvPicPr>
          <p:cNvPr id="6146" name="Picture 2" descr="captionLongAccent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0650" y="5204012"/>
            <a:ext cx="6362700" cy="247650"/>
          </a:xfrm>
          <a:prstGeom prst="rect">
            <a:avLst/>
          </a:prstGeom>
          <a:noFill/>
        </p:spPr>
      </p:pic>
      <p:sp>
        <p:nvSpPr>
          <p:cNvPr id="14" name="Picture Placeholder 2"/>
          <p:cNvSpPr>
            <a:spLocks noGrp="1"/>
          </p:cNvSpPr>
          <p:nvPr>
            <p:ph type="pic" idx="13"/>
          </p:nvPr>
        </p:nvSpPr>
        <p:spPr>
          <a:xfrm>
            <a:off x="4912659" y="780826"/>
            <a:ext cx="2743200" cy="3467548"/>
          </a:xfrm>
          <a:solidFill>
            <a:schemeClr val="bg2"/>
          </a:solidFill>
          <a:ln w="127000">
            <a:solidFill>
              <a:schemeClr val="bg1"/>
            </a:solidFill>
            <a:miter lim="800000"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ageAccent-Fu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3" y="1689847"/>
            <a:ext cx="7953375" cy="304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2084294"/>
            <a:ext cx="7543800" cy="3639670"/>
          </a:xfrm>
        </p:spPr>
        <p:txBody>
          <a:bodyPr vert="eaVert"/>
          <a:lstStyle>
            <a:lvl5pPr>
              <a:defRPr/>
            </a:lvl5pPr>
            <a:lvl6pPr marL="2286000">
              <a:defRPr/>
            </a:lvl6pPr>
            <a:lvl7pPr marL="2286000">
              <a:defRPr/>
            </a:lvl7pPr>
            <a:lvl8pPr marL="2286000">
              <a:defRPr/>
            </a:lvl8pPr>
            <a:lvl9pPr marL="22860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AFA9-7502-42D3-9B79-C38E938C236F}" type="datetimeFigureOut">
              <a:rPr lang="en-US" smtClean="0"/>
              <a:t>6/10/16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922048"/>
            <a:ext cx="1676400" cy="4814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922048"/>
            <a:ext cx="5638800" cy="481488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AFA9-7502-42D3-9B79-C38E938C236F}" type="datetimeFigureOut">
              <a:rPr lang="en-US" smtClean="0"/>
              <a:t>6/10/16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pic>
        <p:nvPicPr>
          <p:cNvPr id="5122" name="Picture 2" descr="verticalAccen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6225" y="860612"/>
            <a:ext cx="247364" cy="493776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AFA9-7502-42D3-9B79-C38E938C236F}" type="datetimeFigureOut">
              <a:rPr lang="en-US" smtClean="0"/>
              <a:t>6/10/16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pageAccent-Fu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3" y="1689847"/>
            <a:ext cx="7953375" cy="3048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verEmbos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2519" y="4038600"/>
            <a:ext cx="6938963" cy="1174376"/>
          </a:xfrm>
        </p:spPr>
        <p:txBody>
          <a:bodyPr anchor="b" anchorCtr="0">
            <a:noAutofit/>
          </a:bodyPr>
          <a:lstStyle>
            <a:lvl1pPr>
              <a:lnSpc>
                <a:spcPct val="95000"/>
              </a:lnSpc>
              <a:defRPr sz="5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2520" y="5212977"/>
            <a:ext cx="6938961" cy="775447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07741" y="6214969"/>
            <a:ext cx="2133600" cy="275478"/>
          </a:xfrm>
        </p:spPr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628EAFA9-7502-42D3-9B79-C38E938C236F}" type="datetimeFigureOut">
              <a:rPr lang="en-US" smtClean="0"/>
              <a:t>6/10/16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2659" y="6214969"/>
            <a:ext cx="2895600" cy="275478"/>
          </a:xfrm>
        </p:spPr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6214969"/>
            <a:ext cx="457200" cy="275478"/>
          </a:xfrm>
        </p:spPr>
        <p:txBody>
          <a:bodyPr/>
          <a:lstStyle>
            <a:lvl1pPr>
              <a:defRPr>
                <a:solidFill>
                  <a:schemeClr val="bg2">
                    <a:lumMod val="60000"/>
                    <a:lumOff val="40000"/>
                  </a:schemeClr>
                </a:solidFill>
              </a:defRPr>
            </a:lvl1pPr>
          </a:lstStyle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coverAccentBotto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915801"/>
            <a:ext cx="7315200" cy="400705"/>
          </a:xfrm>
          <a:prstGeom prst="rect">
            <a:avLst/>
          </a:prstGeom>
        </p:spPr>
      </p:pic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1188720" y="1004455"/>
            <a:ext cx="6766560" cy="2729345"/>
          </a:xfrm>
          <a:solidFill>
            <a:schemeClr val="bg2"/>
          </a:solidFill>
          <a:ln w="127000">
            <a:solidFill>
              <a:schemeClr val="tx1"/>
            </a:solidFill>
            <a:miter lim="800000"/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012" y="1904998"/>
            <a:ext cx="6938964" cy="1582271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012" y="3487271"/>
            <a:ext cx="6938960" cy="11430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SzPct val="100000"/>
              <a:buFont typeface="Wingdings" pitchFamily="2" charset="2"/>
              <a:buNone/>
              <a:defRPr 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AFA9-7502-42D3-9B79-C38E938C236F}" type="datetimeFigureOut">
              <a:rPr lang="en-US" smtClean="0"/>
              <a:t>6/10/16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pic>
        <p:nvPicPr>
          <p:cNvPr id="1026" name="Picture 2" descr="SectionAccentTop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1618488"/>
            <a:ext cx="7315200" cy="356382"/>
          </a:xfrm>
          <a:prstGeom prst="rect">
            <a:avLst/>
          </a:prstGeom>
          <a:noFill/>
        </p:spPr>
      </p:pic>
      <p:pic>
        <p:nvPicPr>
          <p:cNvPr id="1027" name="Picture 3" descr="SectionAccentBotto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4690872"/>
            <a:ext cx="7315200" cy="35638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pageAccent-Fu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3" y="1689847"/>
            <a:ext cx="7953375" cy="304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84293"/>
            <a:ext cx="3429000" cy="3639312"/>
          </a:xfrm>
        </p:spPr>
        <p:txBody>
          <a:bodyPr>
            <a:normAutofit/>
          </a:bodyPr>
          <a:lstStyle>
            <a:lvl1pPr marL="282575" indent="-282575">
              <a:defRPr sz="2000"/>
            </a:lvl1pPr>
            <a:lvl2pPr marL="573088" indent="-282575">
              <a:defRPr sz="1800"/>
            </a:lvl2pPr>
            <a:lvl3pPr marL="855663" indent="-282575">
              <a:defRPr sz="18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3425" indent="-282575">
              <a:defRPr sz="1800"/>
            </a:lvl7pPr>
            <a:lvl8pPr marL="2286000" indent="-282575">
              <a:defRPr sz="1800"/>
            </a:lvl8pPr>
            <a:lvl9pPr marL="2568575" indent="-282575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6106" y="2084293"/>
            <a:ext cx="3429000" cy="3639312"/>
          </a:xfrm>
        </p:spPr>
        <p:txBody>
          <a:bodyPr>
            <a:normAutofit/>
          </a:bodyPr>
          <a:lstStyle>
            <a:lvl1pPr marL="282575" indent="-282575">
              <a:defRPr sz="2000"/>
            </a:lvl1pPr>
            <a:lvl2pPr marL="573088" indent="-282575">
              <a:defRPr sz="1800"/>
            </a:lvl2pPr>
            <a:lvl3pPr marL="855663" indent="-282575">
              <a:defRPr sz="18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5013" indent="-282575">
              <a:defRPr sz="1800"/>
            </a:lvl7pPr>
            <a:lvl8pPr marL="2287588" indent="-282575">
              <a:defRPr sz="1800"/>
            </a:lvl8pPr>
            <a:lvl9pPr marL="2568575" indent="-2809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AFA9-7502-42D3-9B79-C38E938C236F}" type="datetimeFigureOut">
              <a:rPr lang="en-US" smtClean="0"/>
              <a:t>6/10/16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pageAccent-Fu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3" y="1689847"/>
            <a:ext cx="7953375" cy="304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1100" y="1839913"/>
            <a:ext cx="2743200" cy="903287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8200" y="2971800"/>
            <a:ext cx="3429000" cy="2751804"/>
          </a:xfrm>
        </p:spPr>
        <p:txBody>
          <a:bodyPr>
            <a:normAutofit/>
          </a:bodyPr>
          <a:lstStyle>
            <a:lvl1pPr marL="282575" indent="-282575">
              <a:defRPr sz="1800"/>
            </a:lvl1pPr>
            <a:lvl2pPr marL="573088" indent="-282575">
              <a:defRPr sz="1800"/>
            </a:lvl2pPr>
            <a:lvl3pPr marL="855663" indent="-282575">
              <a:defRPr sz="1800"/>
            </a:lvl3pPr>
            <a:lvl4pPr marL="1146175" indent="-282575">
              <a:defRPr sz="1800"/>
            </a:lvl4pPr>
            <a:lvl5pPr marL="1430338" indent="-284163">
              <a:defRPr sz="1800"/>
            </a:lvl5pPr>
            <a:lvl6pPr marL="1712913" indent="-282575">
              <a:defRPr sz="1600"/>
            </a:lvl6pPr>
            <a:lvl7pPr marL="2003425" indent="-282575">
              <a:defRPr sz="1600"/>
            </a:lvl7pPr>
            <a:lvl8pPr marL="2286000" indent="-282575">
              <a:defRPr sz="1600"/>
            </a:lvl8pPr>
            <a:lvl9pPr marL="2568575" indent="-282575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69006" y="1839913"/>
            <a:ext cx="2743200" cy="903287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6106" y="2971800"/>
            <a:ext cx="3429000" cy="2751804"/>
          </a:xfrm>
        </p:spPr>
        <p:txBody>
          <a:bodyPr>
            <a:normAutofit/>
          </a:bodyPr>
          <a:lstStyle>
            <a:lvl1pPr marL="282575" indent="-282575">
              <a:defRPr sz="1800"/>
            </a:lvl1pPr>
            <a:lvl2pPr marL="573088" indent="-282575">
              <a:defRPr sz="1800"/>
            </a:lvl2pPr>
            <a:lvl3pPr marL="855663" indent="-282575">
              <a:defRPr sz="18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600"/>
            </a:lvl6pPr>
            <a:lvl7pPr marL="2003425" indent="-282575">
              <a:defRPr sz="1600"/>
            </a:lvl7pPr>
            <a:lvl8pPr marL="2286000" indent="-282575">
              <a:defRPr sz="1600"/>
            </a:lvl8pPr>
            <a:lvl9pPr marL="2568575" indent="-282575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AFA9-7502-42D3-9B79-C38E938C236F}" type="datetimeFigureOut">
              <a:rPr lang="en-US" smtClean="0"/>
              <a:t>6/10/16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comparisonRu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7775" y="2686050"/>
            <a:ext cx="2609850" cy="133350"/>
          </a:xfrm>
          <a:prstGeom prst="rect">
            <a:avLst/>
          </a:prstGeom>
          <a:noFill/>
        </p:spPr>
      </p:pic>
      <p:pic>
        <p:nvPicPr>
          <p:cNvPr id="12" name="Picture 2" descr="comparisonRul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5681" y="2686050"/>
            <a:ext cx="2609850" cy="13335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ageAccent-Fu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313" y="1689847"/>
            <a:ext cx="7953375" cy="304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AFA9-7502-42D3-9B79-C38E938C236F}" type="datetimeFigureOut">
              <a:rPr lang="en-US" smtClean="0"/>
              <a:t>6/10/16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AFA9-7502-42D3-9B79-C38E938C236F}" type="datetimeFigureOut">
              <a:rPr lang="en-US" smtClean="0"/>
              <a:t>6/10/16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14400"/>
            <a:ext cx="3429000" cy="137160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6106" y="914400"/>
            <a:ext cx="3429000" cy="4815841"/>
          </a:xfrm>
        </p:spPr>
        <p:txBody>
          <a:bodyPr>
            <a:normAutofit/>
          </a:bodyPr>
          <a:lstStyle>
            <a:lvl1pPr marL="341313" indent="-341313">
              <a:defRPr sz="2200"/>
            </a:lvl1pPr>
            <a:lvl2pPr marL="631825" indent="-284163">
              <a:defRPr sz="2000"/>
            </a:lvl2pPr>
            <a:lvl3pPr marL="914400" indent="-284163">
              <a:defRPr sz="1800"/>
            </a:lvl3pPr>
            <a:lvl4pPr marL="1196975" indent="-284163">
              <a:defRPr sz="1800"/>
            </a:lvl4pPr>
            <a:lvl5pPr marL="1487488" indent="-284163">
              <a:defRPr sz="1800"/>
            </a:lvl5pPr>
            <a:lvl6pPr marL="1770063" indent="-284163">
              <a:defRPr sz="1800"/>
            </a:lvl6pPr>
            <a:lvl7pPr marL="2060575" indent="-284163">
              <a:defRPr sz="1800"/>
            </a:lvl7pPr>
            <a:lvl8pPr marL="2344738" indent="-284163">
              <a:defRPr sz="1800"/>
            </a:lvl8pPr>
            <a:lvl9pPr marL="2627313" indent="-2841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2667001"/>
            <a:ext cx="3429000" cy="2895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EAFA9-7502-42D3-9B79-C38E938C236F}" type="datetimeFigureOut">
              <a:rPr lang="en-US" smtClean="0"/>
              <a:t>6/10/16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  <p:pic>
        <p:nvPicPr>
          <p:cNvPr id="3074" name="Picture 2" descr="captionAccen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326341"/>
            <a:ext cx="3429000" cy="240307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nteriorEdging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100" y="381000"/>
            <a:ext cx="75438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84294"/>
            <a:ext cx="6949440" cy="36396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118412"/>
            <a:ext cx="2133600" cy="275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28EAFA9-7502-42D3-9B79-C38E938C236F}" type="datetimeFigureOut">
              <a:rPr lang="en-US" smtClean="0"/>
              <a:t>6/10/16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18412"/>
            <a:ext cx="2895600" cy="275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3400" y="6118412"/>
            <a:ext cx="457200" cy="275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2D57B0AA-AC8E-4463-ADAC-E87D09B82E4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SzPct val="100000"/>
        <a:buFont typeface="Wingdings" pitchFamily="2" charset="2"/>
        <a:buChar char="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500"/>
        </a:spcBef>
        <a:buClr>
          <a:schemeClr val="tx1">
            <a:lumMod val="60000"/>
            <a:lumOff val="40000"/>
          </a:schemeClr>
        </a:buClr>
        <a:buSzPct val="100000"/>
        <a:buFont typeface="Wingdings" pitchFamily="2" charset="2"/>
        <a:buChar char="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500"/>
        </a:spcBef>
        <a:buSzPct val="100000"/>
        <a:buFont typeface="Wingdings" pitchFamily="2" charset="2"/>
        <a:buChar char="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500"/>
        </a:spcBef>
        <a:buClr>
          <a:schemeClr val="tx1">
            <a:lumMod val="60000"/>
            <a:lumOff val="40000"/>
          </a:schemeClr>
        </a:buClr>
        <a:buSzPct val="100000"/>
        <a:buFont typeface="Wingdings" pitchFamily="2" charset="2"/>
        <a:buChar char="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500"/>
        </a:spcBef>
        <a:buSzPct val="100000"/>
        <a:buFont typeface="Wingdings" pitchFamily="2" charset="2"/>
        <a:buChar char="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500"/>
        </a:spcBef>
        <a:buClr>
          <a:schemeClr val="tx1">
            <a:lumMod val="60000"/>
            <a:lumOff val="40000"/>
          </a:schemeClr>
        </a:buClr>
        <a:buSzPct val="100000"/>
        <a:buFont typeface="Wingdings" pitchFamily="2" charset="2"/>
        <a:buChar char="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500"/>
        </a:spcBef>
        <a:buSzPct val="100000"/>
        <a:buFont typeface="Wingdings" pitchFamily="2" charset="2"/>
        <a:buChar char="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500"/>
        </a:spcBef>
        <a:buClr>
          <a:schemeClr val="tx1">
            <a:lumMod val="60000"/>
            <a:lumOff val="40000"/>
          </a:schemeClr>
        </a:buClr>
        <a:buSzPct val="100000"/>
        <a:buFont typeface="Wingdings" pitchFamily="2" charset="2"/>
        <a:buChar char="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500"/>
        </a:spcBef>
        <a:buSzPct val="100000"/>
        <a:buFont typeface="Wingdings" pitchFamily="2" charset="2"/>
        <a:buChar char=""/>
        <a:tabLst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3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media" Target="../media/media3.avi"/><Relationship Id="rId4" Type="http://schemas.openxmlformats.org/officeDocument/2006/relationships/video" Target="../media/media3.avi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04999"/>
            <a:ext cx="9144000" cy="15822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BASIC ULTRASOUND PHYSICS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9905" y="4271981"/>
            <a:ext cx="8480175" cy="160592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KATHIRVEL SUBRAMANIAM MD MPH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94736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SOUND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LONGITUDINAL WAVES</a:t>
            </a:r>
          </a:p>
          <a:p>
            <a:endParaRPr lang="en-US" dirty="0"/>
          </a:p>
          <a:p>
            <a:r>
              <a:rPr lang="en-US" dirty="0" smtClean="0"/>
              <a:t>COMPRESSION AND RAREFACTION</a:t>
            </a:r>
          </a:p>
          <a:p>
            <a:endParaRPr lang="en-US" dirty="0"/>
          </a:p>
          <a:p>
            <a:r>
              <a:rPr lang="en-US" dirty="0" smtClean="0"/>
              <a:t>CHARACTERS (FREQUENCY, PERIOD, AMPLITUDE, WAVELENGTH, VELOCITY)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7658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FREQUENCY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HUMAN EARS CAN HEAR 20 Hz to 20 KHz</a:t>
            </a:r>
          </a:p>
          <a:p>
            <a:endParaRPr lang="en-US" dirty="0"/>
          </a:p>
          <a:p>
            <a:r>
              <a:rPr lang="en-US" dirty="0" smtClean="0"/>
              <a:t>FREQUENCY ABOVE 20 KHz IS CALLED ULTRASOUND</a:t>
            </a:r>
          </a:p>
          <a:p>
            <a:endParaRPr lang="en-US" dirty="0"/>
          </a:p>
          <a:p>
            <a:r>
              <a:rPr lang="en-US" dirty="0" smtClean="0"/>
              <a:t>DIAGNOSTIC ULTRASOUND USED 1-20 MHz</a:t>
            </a:r>
          </a:p>
        </p:txBody>
      </p:sp>
    </p:spTree>
    <p:extLst>
      <p:ext uri="{BB962C8B-B14F-4D97-AF65-F5344CB8AC3E}">
        <p14:creationId xmlns:p14="http://schemas.microsoft.com/office/powerpoint/2010/main" val="29106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VELOCITY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PROPAGATION VELOCITY</a:t>
            </a:r>
          </a:p>
          <a:p>
            <a:endParaRPr lang="en-US" dirty="0"/>
          </a:p>
          <a:p>
            <a:r>
              <a:rPr lang="en-US" dirty="0" smtClean="0"/>
              <a:t>FASTEST IN BONE 3000 m/sec</a:t>
            </a:r>
          </a:p>
          <a:p>
            <a:endParaRPr lang="en-US" dirty="0"/>
          </a:p>
          <a:p>
            <a:r>
              <a:rPr lang="en-US" dirty="0" smtClean="0"/>
              <a:t>SLOWEST IN LUNGS 700 m/sec</a:t>
            </a:r>
          </a:p>
          <a:p>
            <a:endParaRPr lang="en-US" dirty="0"/>
          </a:p>
          <a:p>
            <a:r>
              <a:rPr lang="en-US" dirty="0" smtClean="0"/>
              <a:t>HEART, BLOOD , BLOOD VESSELS, SOFT TISSUE – 1540 m/sec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3656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WAVELENGTH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WAVELENGTH = VELOCITY/FREQUENCY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= 1540 m/sec /5 MHz</a:t>
            </a:r>
          </a:p>
          <a:p>
            <a:pPr marL="0" indent="0">
              <a:buNone/>
            </a:pPr>
            <a:r>
              <a:rPr lang="en-US" dirty="0" smtClean="0"/>
              <a:t>= 1.54/5</a:t>
            </a:r>
          </a:p>
          <a:p>
            <a:pPr marL="0" indent="0">
              <a:buNone/>
            </a:pPr>
            <a:r>
              <a:rPr lang="en-US" dirty="0" smtClean="0"/>
              <a:t>= 0.308 mm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268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371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WAVELENGTH VS FREQUENCY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WAVELENGTH AND FREQUENCY INVERSELY RELATED</a:t>
            </a:r>
          </a:p>
          <a:p>
            <a:endParaRPr lang="en-US" dirty="0"/>
          </a:p>
          <a:p>
            <a:r>
              <a:rPr lang="en-US" dirty="0" smtClean="0"/>
              <a:t>INCREASED WAVELENGTH OR DECREASE IN FREQUENCY WILL CAUSE DECREASED RESOLUTION OF AN IMAGE </a:t>
            </a:r>
            <a:endParaRPr lang="en-US" dirty="0" smtClean="0"/>
          </a:p>
          <a:p>
            <a:r>
              <a:rPr lang="en-US" dirty="0" smtClean="0"/>
              <a:t>BUT </a:t>
            </a:r>
            <a:r>
              <a:rPr lang="en-US" dirty="0" smtClean="0"/>
              <a:t>IMPROVE PENETRATION OF A SOUND WAVE TO IMAGE DEEPER STRUCTURES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497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5449" y="381000"/>
            <a:ext cx="9067909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PENETRATION VS RESOLUTION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97441" r="-97441"/>
          <a:stretch>
            <a:fillRect/>
          </a:stretch>
        </p:blipFill>
        <p:spPr>
          <a:xfrm>
            <a:off x="-2854712" y="2084294"/>
            <a:ext cx="14598914" cy="3639670"/>
          </a:xfrm>
        </p:spPr>
      </p:pic>
    </p:spTree>
    <p:extLst>
      <p:ext uri="{BB962C8B-B14F-4D97-AF65-F5344CB8AC3E}">
        <p14:creationId xmlns:p14="http://schemas.microsoft.com/office/powerpoint/2010/main" val="2092532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771" y="381000"/>
            <a:ext cx="8815594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Amplitude, Power and Intensity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091" y="1892721"/>
            <a:ext cx="8429600" cy="4594829"/>
          </a:xfrm>
        </p:spPr>
        <p:txBody>
          <a:bodyPr>
            <a:normAutofit/>
          </a:bodyPr>
          <a:lstStyle/>
          <a:p>
            <a:r>
              <a:rPr lang="en-US" dirty="0" smtClean="0"/>
              <a:t>Energy or acoustic pressure of an ultrasound signal</a:t>
            </a:r>
          </a:p>
          <a:p>
            <a:endParaRPr lang="en-US" dirty="0"/>
          </a:p>
          <a:p>
            <a:r>
              <a:rPr lang="en-US" dirty="0" smtClean="0"/>
              <a:t>Described in Decibels</a:t>
            </a:r>
          </a:p>
          <a:p>
            <a:endParaRPr lang="en-US" dirty="0"/>
          </a:p>
          <a:p>
            <a:r>
              <a:rPr lang="en-US" dirty="0" smtClean="0"/>
              <a:t>Echo-image 1-120 Decibels</a:t>
            </a:r>
          </a:p>
          <a:p>
            <a:endParaRPr lang="en-US" dirty="0"/>
          </a:p>
          <a:p>
            <a:r>
              <a:rPr lang="en-US" dirty="0" smtClean="0"/>
              <a:t>Increased energy Power related to bio-effects (Temperature elevation and cavitation)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845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10897" y="381000"/>
            <a:ext cx="9836609" cy="13716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ULTRASOUND TISSUE INTERACTION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479" y="1917625"/>
            <a:ext cx="8882521" cy="469444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STIFFNESS  </a:t>
            </a:r>
          </a:p>
          <a:p>
            <a:endParaRPr lang="en-US" dirty="0"/>
          </a:p>
          <a:p>
            <a:r>
              <a:rPr lang="en-US" dirty="0" smtClean="0"/>
              <a:t>DENSITY</a:t>
            </a:r>
          </a:p>
          <a:p>
            <a:endParaRPr lang="en-US" dirty="0"/>
          </a:p>
          <a:p>
            <a:r>
              <a:rPr lang="en-US" dirty="0" smtClean="0"/>
              <a:t>THEIR RELATION TO PROPAGATION SPEED (STIFFNESS IS DIRECTLY RELATED TO SPEED- BONE MOST STIFF)</a:t>
            </a:r>
          </a:p>
          <a:p>
            <a:endParaRPr lang="en-US" dirty="0"/>
          </a:p>
          <a:p>
            <a:r>
              <a:rPr lang="en-US" dirty="0" smtClean="0"/>
              <a:t>ACOUSTIC IMPEDENCE = DENSITY MULTIPLIED BY PROPAGATION SPEED, DETERMINES THE ULTRASOUND TRANSMISSION AND REFLECTION AT TISSUE BOUNDARIES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36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1" y="381000"/>
            <a:ext cx="8931471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US TISSUE INTERACTIONS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2345" r="-62345"/>
          <a:stretch>
            <a:fillRect/>
          </a:stretch>
        </p:blipFill>
        <p:spPr>
          <a:xfrm>
            <a:off x="-2256482" y="2084294"/>
            <a:ext cx="14661886" cy="3639670"/>
          </a:xfrm>
        </p:spPr>
      </p:pic>
    </p:spTree>
    <p:extLst>
      <p:ext uri="{BB962C8B-B14F-4D97-AF65-F5344CB8AC3E}">
        <p14:creationId xmlns:p14="http://schemas.microsoft.com/office/powerpoint/2010/main" val="3555496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RESPONSIBLE FOR IMAGE FORMATION</a:t>
            </a:r>
          </a:p>
          <a:p>
            <a:endParaRPr lang="en-US" dirty="0"/>
          </a:p>
          <a:p>
            <a:r>
              <a:rPr lang="en-US" dirty="0" smtClean="0"/>
              <a:t>DEPENDS ON TWO FACTORS ACOUSTIC IMPEDENCE AND ANGLE OF REFLECTION</a:t>
            </a:r>
          </a:p>
          <a:p>
            <a:endParaRPr lang="en-US" dirty="0"/>
          </a:p>
          <a:p>
            <a:r>
              <a:rPr lang="en-US" dirty="0" smtClean="0"/>
              <a:t>ULTRASOUND DROP OUTS RESULTS FROM PARALLEL ALIGNMENT BETWEEN TISSUE INTERFACE AND ULTRASOUND BEAM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296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Increasing frequency of the transducer does all except</a:t>
            </a:r>
          </a:p>
          <a:p>
            <a:pPr>
              <a:buAutoNum type="arabicPeriod"/>
            </a:pPr>
            <a:r>
              <a:rPr lang="en-US" dirty="0" smtClean="0"/>
              <a:t>Improves axial resolution</a:t>
            </a:r>
          </a:p>
          <a:p>
            <a:pPr>
              <a:buAutoNum type="arabicPeriod"/>
            </a:pPr>
            <a:r>
              <a:rPr lang="en-US" dirty="0" smtClean="0"/>
              <a:t>Decreases wavelength</a:t>
            </a:r>
          </a:p>
          <a:p>
            <a:pPr>
              <a:buAutoNum type="arabicPeriod"/>
            </a:pPr>
            <a:r>
              <a:rPr lang="en-US" dirty="0" smtClean="0"/>
              <a:t>Decreases depth of penetration</a:t>
            </a:r>
          </a:p>
          <a:p>
            <a:pPr>
              <a:buAutoNum type="arabicPeriod"/>
            </a:pPr>
            <a:r>
              <a:rPr lang="en-US" dirty="0" smtClean="0"/>
              <a:t>Increases pulse length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351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e-ID20160223175813965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5083" b="150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1543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SCATTERING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OCCURS IN MOVING BLOOD ELEMENTS SUCH AS RED BLOOD CELLS</a:t>
            </a:r>
          </a:p>
          <a:p>
            <a:r>
              <a:rPr lang="en-US" dirty="0" smtClean="0"/>
              <a:t>RED CELLS ARE SMALLER IN SIZE THAN WAVELENGTH BASIS FOR SCATTERING</a:t>
            </a:r>
          </a:p>
          <a:p>
            <a:r>
              <a:rPr lang="en-US" dirty="0" smtClean="0"/>
              <a:t>BASIS FOR DOPPLER ECHOCARDIOGRAPHY</a:t>
            </a:r>
          </a:p>
          <a:p>
            <a:r>
              <a:rPr lang="en-US" dirty="0" smtClean="0"/>
              <a:t>SCATTERING AT TISSUES BASIS FOR TISSUE DOPPLER AND SPECKLE IMAGING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28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REFRACTION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OCCURS WHEN DEFLECTION OF SOUND WAVE OCCURS AS THEY PASS THROUGH MEDIUM WITH DIFFERENT ACOUSTIC IMPEDENCE</a:t>
            </a:r>
          </a:p>
          <a:p>
            <a:endParaRPr lang="en-US" dirty="0"/>
          </a:p>
          <a:p>
            <a:r>
              <a:rPr lang="en-US" dirty="0" smtClean="0"/>
              <a:t>LENS IN FRONT OF THE TRANSDUCER USED TO FOCUS PRODUCES PLANNED REFRACTION</a:t>
            </a:r>
          </a:p>
          <a:p>
            <a:endParaRPr lang="en-US" dirty="0"/>
          </a:p>
          <a:p>
            <a:r>
              <a:rPr lang="en-US" dirty="0" smtClean="0"/>
              <a:t>UNPLANNED REFRACTION RESPONSIBLE FOR ARTIFACTS OR DOUBLE IMAGES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038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ATTENUATION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ATTENUATION DETERMINES PENETRATION DEPTH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FREQUENCY AND WAVELENGTH RELATED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1 MHz probe – US PENETRATION DEPTH 30 cm 5MHz probe -  US PENETRATION DEPTH 6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231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TRANSDUCER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rcRect t="-19425" b="-194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2196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508" y="2084294"/>
            <a:ext cx="8267732" cy="4428160"/>
          </a:xfrm>
        </p:spPr>
        <p:txBody>
          <a:bodyPr>
            <a:normAutofit/>
          </a:bodyPr>
          <a:lstStyle/>
          <a:p>
            <a:r>
              <a:rPr lang="en-US" dirty="0" smtClean="0"/>
              <a:t>PIEZO ELECTRIC CRYSTAL (LEAD ZIRCONATE TITANATE)</a:t>
            </a:r>
          </a:p>
          <a:p>
            <a:r>
              <a:rPr lang="en-US" dirty="0" smtClean="0"/>
              <a:t>CRYSTALS COMPRESS AND EXPAND </a:t>
            </a:r>
          </a:p>
          <a:p>
            <a:r>
              <a:rPr lang="en-US" dirty="0" smtClean="0"/>
              <a:t>TRANSMITTER AND RECEIVER FUNCTIONS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BACKING OR DAMPING MATERIAL (REDUCES RINGING OF CRYSTALS TO PRODUCE SHORT PULSE LENGTH TO IMPROVE SPATIAL RESOLUTION)</a:t>
            </a:r>
          </a:p>
          <a:p>
            <a:r>
              <a:rPr lang="en-US" b="1" dirty="0" smtClean="0">
                <a:solidFill>
                  <a:srgbClr val="0000FF"/>
                </a:solidFill>
              </a:rPr>
              <a:t>MATCHING LAYER- IMPROVES TRANSMISSION OF US BETWEEN PZT AND TISSUE SURFACE</a:t>
            </a:r>
            <a:endParaRPr lang="en-US" b="1" dirty="0">
              <a:solidFill>
                <a:srgbClr val="0000FF"/>
              </a:solidFill>
            </a:endParaRPr>
          </a:p>
          <a:p>
            <a:r>
              <a:rPr lang="en-US" dirty="0" smtClean="0"/>
              <a:t>LENS- FOCUS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582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67" y="381000"/>
            <a:ext cx="8774042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TYPES OF TRANSDUCERS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LINEAR ARRAY (7-12 MHz); VASCULAR ACCESS</a:t>
            </a:r>
          </a:p>
          <a:p>
            <a:endParaRPr lang="en-US" dirty="0"/>
          </a:p>
          <a:p>
            <a:r>
              <a:rPr lang="en-US" dirty="0" smtClean="0"/>
              <a:t>PHASED ARRAY  (2-4 MHz); CARDIAC</a:t>
            </a:r>
          </a:p>
          <a:p>
            <a:endParaRPr lang="en-US" dirty="0"/>
          </a:p>
          <a:p>
            <a:r>
              <a:rPr lang="en-US" dirty="0" smtClean="0"/>
              <a:t>CURVILINEAR ARRAY (2-6 MHz); ABDOMINAL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794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baseline="30000" dirty="0">
                <a:solidFill>
                  <a:srgbClr val="000000"/>
                </a:solidFill>
                <a:latin typeface="Times-Roman"/>
              </a:rPr>
              <a:t>  </a:t>
            </a:r>
            <a:endParaRPr lang="en-US" dirty="0"/>
          </a:p>
        </p:txBody>
      </p:sp>
      <p:pic>
        <p:nvPicPr>
          <p:cNvPr id="4" name="Picture 3" descr="Macintosh HD:Users:kathirvelsubramaniam:Desktop:Untitled.jp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555" y="587790"/>
            <a:ext cx="7252228" cy="48807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4789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PULSED ULTRASOUND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8398" b="-83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289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381000"/>
            <a:ext cx="9246329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DIAGNOSTIC ULTRASOUND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PULSED ULTRASOUND</a:t>
            </a:r>
          </a:p>
          <a:p>
            <a:r>
              <a:rPr lang="en-US" dirty="0" smtClean="0"/>
              <a:t>PULSE DURATION, PULSE LENGTH</a:t>
            </a:r>
          </a:p>
          <a:p>
            <a:r>
              <a:rPr lang="en-US" dirty="0" smtClean="0"/>
              <a:t>PULSE REPITION PERIOD AND PULSE REPITION FREQUENCY</a:t>
            </a:r>
          </a:p>
          <a:p>
            <a:r>
              <a:rPr lang="en-US" dirty="0" smtClean="0"/>
              <a:t>DUTY FACTOR = PULSE DURATION / PRP X 100</a:t>
            </a:r>
          </a:p>
          <a:p>
            <a:pPr marL="0" indent="0">
              <a:buNone/>
            </a:pPr>
            <a:r>
              <a:rPr lang="en-US" dirty="0" smtClean="0"/>
              <a:t>1% 2D ECHO, 5% PWD AND 100% CWD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946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Propagation speed is </a:t>
            </a:r>
          </a:p>
          <a:p>
            <a:pPr>
              <a:buAutoNum type="arabicPeriod"/>
            </a:pPr>
            <a:r>
              <a:rPr lang="en-US" dirty="0" smtClean="0"/>
              <a:t>Determined by the density and stiffness of the medium</a:t>
            </a:r>
          </a:p>
          <a:p>
            <a:pPr>
              <a:buAutoNum type="arabicPeriod"/>
            </a:pPr>
            <a:r>
              <a:rPr lang="en-US" dirty="0" smtClean="0"/>
              <a:t>Determined by the source </a:t>
            </a:r>
          </a:p>
          <a:p>
            <a:pPr>
              <a:buAutoNum type="arabicPeriod"/>
            </a:pPr>
            <a:r>
              <a:rPr lang="en-US" dirty="0" smtClean="0"/>
              <a:t>Is 1540 m/sec in the cardiac tissue</a:t>
            </a:r>
          </a:p>
          <a:p>
            <a:pPr>
              <a:buAutoNum type="arabicPeriod"/>
            </a:pPr>
            <a:r>
              <a:rPr lang="en-US" dirty="0" smtClean="0"/>
              <a:t>Is 1540 km/sec in cardiac tissue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052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SPATIAL (AXIAL, LATERAL AND ELEVATIONAL)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TEMPORAL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524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AXIAL RESOLUTION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DEPENDS ON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 smtClean="0"/>
              <a:t>SPATIAL PULSE LENGTH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502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RESOLUTION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20309" r="-20309"/>
          <a:stretch>
            <a:fillRect/>
          </a:stretch>
        </p:blipFill>
        <p:spPr>
          <a:xfrm>
            <a:off x="3752583" y="2462159"/>
            <a:ext cx="5798109" cy="363967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29" y="2330171"/>
            <a:ext cx="4178462" cy="358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7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83372" y="381000"/>
            <a:ext cx="9655644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LATERAL AND ELEVATIONAL RESOLUTION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477120"/>
            <a:ext cx="6949440" cy="400957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lnSpc>
                <a:spcPct val="200000"/>
              </a:lnSpc>
              <a:buNone/>
            </a:pPr>
            <a:r>
              <a:rPr lang="en-US" b="1" dirty="0" smtClean="0"/>
              <a:t>BEAM WIDTH (FOCUS) AT EACH DEPTH IS THE MAJOR DETERMINANT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83364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FOCAL ZONE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NEAR ZONE</a:t>
            </a:r>
          </a:p>
          <a:p>
            <a:endParaRPr lang="en-US" dirty="0"/>
          </a:p>
          <a:p>
            <a:r>
              <a:rPr lang="en-US" dirty="0" smtClean="0"/>
              <a:t>FOCAL ZONE</a:t>
            </a:r>
          </a:p>
          <a:p>
            <a:endParaRPr lang="en-US" dirty="0"/>
          </a:p>
          <a:p>
            <a:r>
              <a:rPr lang="en-US" dirty="0" smtClean="0"/>
              <a:t>FAR ZONE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94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FOCAL ZONE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13944" b="-13944"/>
          <a:stretch>
            <a:fillRect/>
          </a:stretch>
        </p:blipFill>
        <p:spPr>
          <a:xfrm>
            <a:off x="1097280" y="2084294"/>
            <a:ext cx="6949440" cy="3898580"/>
          </a:xfrm>
        </p:spPr>
      </p:pic>
    </p:spTree>
    <p:extLst>
      <p:ext uri="{BB962C8B-B14F-4D97-AF65-F5344CB8AC3E}">
        <p14:creationId xmlns:p14="http://schemas.microsoft.com/office/powerpoint/2010/main" val="1791473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LATERAL RESOLUTION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1676" r="-21676"/>
          <a:stretch>
            <a:fillRect/>
          </a:stretch>
        </p:blipFill>
        <p:spPr>
          <a:xfrm>
            <a:off x="535259" y="2084294"/>
            <a:ext cx="8070859" cy="3639670"/>
          </a:xfrm>
        </p:spPr>
      </p:pic>
    </p:spTree>
    <p:extLst>
      <p:ext uri="{BB962C8B-B14F-4D97-AF65-F5344CB8AC3E}">
        <p14:creationId xmlns:p14="http://schemas.microsoft.com/office/powerpoint/2010/main" val="2484742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57" y="381000"/>
            <a:ext cx="8941967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TEMPORAL RESOLUTION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FRAME RATE- FRAMES PER SECOND</a:t>
            </a:r>
          </a:p>
          <a:p>
            <a:endParaRPr lang="en-US" dirty="0"/>
          </a:p>
          <a:p>
            <a:r>
              <a:rPr lang="en-US" dirty="0" smtClean="0"/>
              <a:t>INCREASED FRAME RATE- INCREASED ABILITY TO APPRECIATE RAPIDLY CHANGING EVENTS</a:t>
            </a:r>
          </a:p>
          <a:p>
            <a:endParaRPr lang="en-US" dirty="0"/>
          </a:p>
          <a:p>
            <a:r>
              <a:rPr lang="en-US" dirty="0" smtClean="0"/>
              <a:t>HIGHER FRAME RATE HIGHER TEMPORAL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549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15" y="381000"/>
            <a:ext cx="8711070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TEMPORAL RESOLUTION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6399" r="-36399"/>
          <a:stretch>
            <a:fillRect/>
          </a:stretch>
        </p:blipFill>
        <p:spPr>
          <a:xfrm>
            <a:off x="262382" y="1752599"/>
            <a:ext cx="8427698" cy="4681613"/>
          </a:xfrm>
        </p:spPr>
      </p:pic>
    </p:spTree>
    <p:extLst>
      <p:ext uri="{BB962C8B-B14F-4D97-AF65-F5344CB8AC3E}">
        <p14:creationId xmlns:p14="http://schemas.microsoft.com/office/powerpoint/2010/main" val="3545266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1" y="381000"/>
            <a:ext cx="8795033" cy="1371600"/>
          </a:xfrm>
        </p:spPr>
        <p:txBody>
          <a:bodyPr>
            <a:normAutofit/>
          </a:bodyPr>
          <a:lstStyle/>
          <a:p>
            <a:r>
              <a:rPr lang="en-US" dirty="0" smtClean="0"/>
              <a:t>TEMPORAL RESOLUTION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36440" r="-36440"/>
          <a:stretch>
            <a:fillRect/>
          </a:stretch>
        </p:blipFill>
        <p:spPr>
          <a:xfrm>
            <a:off x="-1689738" y="1752600"/>
            <a:ext cx="12594318" cy="5017217"/>
          </a:xfrm>
        </p:spPr>
      </p:pic>
    </p:spTree>
    <p:extLst>
      <p:ext uri="{BB962C8B-B14F-4D97-AF65-F5344CB8AC3E}">
        <p14:creationId xmlns:p14="http://schemas.microsoft.com/office/powerpoint/2010/main" val="2500775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Temporal resolution can be improved by</a:t>
            </a:r>
          </a:p>
          <a:p>
            <a:pPr>
              <a:buAutoNum type="arabicPeriod"/>
            </a:pPr>
            <a:r>
              <a:rPr lang="en-US" dirty="0" smtClean="0"/>
              <a:t>Using single focus</a:t>
            </a:r>
          </a:p>
          <a:p>
            <a:pPr>
              <a:buAutoNum type="arabicPeriod"/>
            </a:pPr>
            <a:r>
              <a:rPr lang="en-US" dirty="0" smtClean="0"/>
              <a:t>Using narrow sector</a:t>
            </a:r>
          </a:p>
          <a:p>
            <a:pPr>
              <a:buAutoNum type="arabicPeriod"/>
            </a:pPr>
            <a:r>
              <a:rPr lang="en-US" dirty="0" smtClean="0"/>
              <a:t>Minimizing line density</a:t>
            </a:r>
          </a:p>
          <a:p>
            <a:pPr>
              <a:buAutoNum type="arabicPeriod"/>
            </a:pPr>
            <a:r>
              <a:rPr lang="en-US" dirty="0" smtClean="0"/>
              <a:t>Maximizing depth of 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7806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3467" y="381000"/>
            <a:ext cx="9217467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ULTRASOUND MODALITIES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259" y="2084294"/>
            <a:ext cx="8343736" cy="4297438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TWO DIMENSIONAL ECHOCARDIOGRAPHY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M MODE</a:t>
            </a:r>
          </a:p>
          <a:p>
            <a:endParaRPr lang="en-US" dirty="0"/>
          </a:p>
          <a:p>
            <a:r>
              <a:rPr lang="en-US" dirty="0" smtClean="0"/>
              <a:t>THREE DIMENSIONAL ECHOCARDIOGRAPHY</a:t>
            </a:r>
          </a:p>
          <a:p>
            <a:endParaRPr lang="en-US" dirty="0"/>
          </a:p>
          <a:p>
            <a:r>
              <a:rPr lang="en-US" dirty="0" smtClean="0"/>
              <a:t>DOPPLER ECHOCARDIOGRAPHY (COLOR AND SPECTRAL DOPPLER) </a:t>
            </a:r>
            <a:r>
              <a:rPr lang="en-US" b="1" dirty="0" smtClean="0">
                <a:solidFill>
                  <a:srgbClr val="FF0000"/>
                </a:solidFill>
              </a:rPr>
              <a:t>SPECTRAL- PULSE WAVE AND CONTINUOUS WAVE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472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 -MODE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678" y="2084293"/>
            <a:ext cx="8322746" cy="4591334"/>
          </a:xfrm>
        </p:spPr>
        <p:txBody>
          <a:bodyPr/>
          <a:lstStyle/>
          <a:p>
            <a:r>
              <a:rPr lang="en-US" dirty="0" smtClean="0"/>
              <a:t>MOTION MODE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MOTION VERSUS TIME AND DEPTH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HIGH SAMPLING RATE AND TEMPORAL RESOLUTION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USED TO EVALUATE RAPIDLY MOVING STRUCTURES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013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M-MODE LV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37343" r="-37343"/>
          <a:stretch>
            <a:fillRect/>
          </a:stretch>
        </p:blipFill>
        <p:spPr>
          <a:xfrm>
            <a:off x="3290789" y="2168264"/>
            <a:ext cx="7143175" cy="374113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92" y="2168264"/>
            <a:ext cx="4324050" cy="374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802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 MODE AV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5894" b="5894"/>
          <a:stretch>
            <a:fillRect/>
          </a:stretch>
        </p:blipFill>
        <p:spPr>
          <a:xfrm>
            <a:off x="257659" y="2084294"/>
            <a:ext cx="4139857" cy="363967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7517" y="2084295"/>
            <a:ext cx="4460488" cy="363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36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Principle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Change in frequency of transmitted ultrasound signal by backscattering from small moving structures such as Red blood cells intercepted by the ultrasound beam</a:t>
            </a:r>
          </a:p>
          <a:p>
            <a:r>
              <a:rPr lang="en-US" dirty="0" smtClean="0"/>
              <a:t>Frequency shift is higher if the red cells are moving towards the transducer (Positive </a:t>
            </a:r>
            <a:r>
              <a:rPr lang="en-US" dirty="0" err="1" smtClean="0"/>
              <a:t>doppler</a:t>
            </a:r>
            <a:r>
              <a:rPr lang="en-US" dirty="0" smtClean="0"/>
              <a:t> effect)</a:t>
            </a:r>
          </a:p>
          <a:p>
            <a:r>
              <a:rPr lang="en-US" dirty="0" smtClean="0"/>
              <a:t>Frequency shift is lower if the red cells are moving away from the transducer (Negative Doppler effect) </a:t>
            </a:r>
          </a:p>
          <a:p>
            <a:r>
              <a:rPr lang="en-US" dirty="0" smtClean="0"/>
              <a:t>Doppler ultrasound is audible ( 0-20 KHz)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313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effect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4680" r="-14680"/>
          <a:stretch>
            <a:fillRect/>
          </a:stretch>
        </p:blipFill>
        <p:spPr>
          <a:xfrm>
            <a:off x="262381" y="1826351"/>
            <a:ext cx="8585127" cy="3897613"/>
          </a:xfrm>
        </p:spPr>
      </p:pic>
    </p:spTree>
    <p:extLst>
      <p:ext uri="{BB962C8B-B14F-4D97-AF65-F5344CB8AC3E}">
        <p14:creationId xmlns:p14="http://schemas.microsoft.com/office/powerpoint/2010/main" val="3362619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Doppler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Blood flow Velocity from Doppler equation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	= c (F</a:t>
            </a:r>
            <a:r>
              <a:rPr lang="en-US" baseline="-25000" dirty="0" smtClean="0"/>
              <a:t>S</a:t>
            </a:r>
            <a:r>
              <a:rPr lang="en-US" dirty="0" smtClean="0"/>
              <a:t>-F</a:t>
            </a:r>
            <a:r>
              <a:rPr lang="en-US" baseline="-25000" dirty="0" smtClean="0"/>
              <a:t>T</a:t>
            </a:r>
            <a:r>
              <a:rPr lang="en-US" dirty="0" smtClean="0"/>
              <a:t>)/ 2F</a:t>
            </a:r>
            <a:r>
              <a:rPr lang="en-US" baseline="-25000" dirty="0" smtClean="0"/>
              <a:t>T</a:t>
            </a:r>
            <a:r>
              <a:rPr lang="en-US" dirty="0" smtClean="0"/>
              <a:t> (</a:t>
            </a:r>
            <a:r>
              <a:rPr lang="en-US" dirty="0" err="1" smtClean="0"/>
              <a:t>Cosθ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r>
              <a:rPr lang="en-US" dirty="0" smtClean="0"/>
              <a:t>C = Speed of sound</a:t>
            </a:r>
          </a:p>
          <a:p>
            <a:pPr marL="0" indent="0">
              <a:buNone/>
            </a:pPr>
            <a:r>
              <a:rPr lang="en-US" dirty="0" err="1" smtClean="0"/>
              <a:t>Fs</a:t>
            </a:r>
            <a:r>
              <a:rPr lang="en-US" dirty="0" smtClean="0"/>
              <a:t>= Scattered frequency</a:t>
            </a:r>
          </a:p>
          <a:p>
            <a:pPr marL="0" indent="0">
              <a:buNone/>
            </a:pPr>
            <a:r>
              <a:rPr lang="en-US" dirty="0" smtClean="0"/>
              <a:t>Ft= Transmitted frequency</a:t>
            </a:r>
          </a:p>
          <a:p>
            <a:pPr marL="0" indent="0">
              <a:buNone/>
            </a:pPr>
            <a:r>
              <a:rPr lang="el-GR" dirty="0" smtClean="0"/>
              <a:t>Θ</a:t>
            </a:r>
            <a:r>
              <a:rPr lang="en-US" dirty="0" smtClean="0"/>
              <a:t>= Angle between blood flow and ultrasound beam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1884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Spectral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Backscattering contains multiple frequencies</a:t>
            </a:r>
          </a:p>
          <a:p>
            <a:endParaRPr lang="en-US" dirty="0"/>
          </a:p>
          <a:p>
            <a:r>
              <a:rPr lang="en-US" dirty="0" smtClean="0"/>
              <a:t>Analysis of frequencies done FFT </a:t>
            </a:r>
          </a:p>
          <a:p>
            <a:endParaRPr lang="en-US" dirty="0"/>
          </a:p>
          <a:p>
            <a:r>
              <a:rPr lang="en-US" dirty="0" smtClean="0"/>
              <a:t>Direction, velocity and amplitude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7849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CW Doppler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All velocities in the path analyzed</a:t>
            </a:r>
          </a:p>
          <a:p>
            <a:r>
              <a:rPr lang="en-US" dirty="0" smtClean="0"/>
              <a:t>FULL envelope</a:t>
            </a:r>
          </a:p>
          <a:p>
            <a:r>
              <a:rPr lang="en-US" dirty="0" smtClean="0"/>
              <a:t>High velocities analyzed</a:t>
            </a:r>
          </a:p>
          <a:p>
            <a:r>
              <a:rPr lang="en-US" dirty="0" smtClean="0"/>
              <a:t>Range Ambiguity; Inability to locate the site of high velocity</a:t>
            </a:r>
          </a:p>
          <a:p>
            <a:r>
              <a:rPr lang="en-US" dirty="0" smtClean="0"/>
              <a:t>No Aliasing</a:t>
            </a:r>
          </a:p>
        </p:txBody>
      </p:sp>
      <p:pic>
        <p:nvPicPr>
          <p:cNvPr id="5" name="Content Placeholder 5" descr="De-ID20160223191027822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0" r="146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683633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Pulse wave Doppler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Only the velocity in the selected location is analyzed</a:t>
            </a:r>
          </a:p>
          <a:p>
            <a:r>
              <a:rPr lang="en-US" dirty="0" smtClean="0"/>
              <a:t>HOLLOW Appearance</a:t>
            </a:r>
          </a:p>
          <a:p>
            <a:r>
              <a:rPr lang="en-US" dirty="0" smtClean="0"/>
              <a:t>No Range ambiguity</a:t>
            </a:r>
          </a:p>
          <a:p>
            <a:r>
              <a:rPr lang="en-US" dirty="0" smtClean="0"/>
              <a:t>Susceptible to aliasing</a:t>
            </a:r>
          </a:p>
          <a:p>
            <a:r>
              <a:rPr lang="en-US" dirty="0" smtClean="0"/>
              <a:t>Not the Doppler modality to analyze the highest velocity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7" r="1278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638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the angle between the sound beam and direction of motion is 90 degrees, the measured velocity is equal to</a:t>
            </a:r>
          </a:p>
          <a:p>
            <a:pPr>
              <a:buAutoNum type="arabicPeriod"/>
            </a:pPr>
            <a:r>
              <a:rPr lang="en-US" dirty="0" smtClean="0"/>
              <a:t>True velocity</a:t>
            </a:r>
          </a:p>
          <a:p>
            <a:pPr>
              <a:buAutoNum type="arabicPeriod"/>
            </a:pPr>
            <a:r>
              <a:rPr lang="en-US" dirty="0" smtClean="0"/>
              <a:t>0</a:t>
            </a:r>
          </a:p>
          <a:p>
            <a:pPr>
              <a:buAutoNum type="arabicPeriod"/>
            </a:pPr>
            <a:r>
              <a:rPr lang="en-US" dirty="0" smtClean="0"/>
              <a:t>20% true velocity</a:t>
            </a:r>
          </a:p>
          <a:p>
            <a:pPr>
              <a:buAutoNum type="arabicPeriod"/>
            </a:pPr>
            <a:r>
              <a:rPr lang="en-US" dirty="0" smtClean="0"/>
              <a:t>Peak velocity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4410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Nyquist</a:t>
            </a:r>
            <a:r>
              <a:rPr lang="en-US" dirty="0" smtClean="0"/>
              <a:t> limit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Maximum detectable frequency shift </a:t>
            </a:r>
          </a:p>
          <a:p>
            <a:r>
              <a:rPr lang="en-US" dirty="0" smtClean="0"/>
              <a:t>If velocity exceeds, cuts above baseline at the top</a:t>
            </a:r>
          </a:p>
          <a:p>
            <a:r>
              <a:rPr lang="en-US" dirty="0" smtClean="0"/>
              <a:t>Use CWD</a:t>
            </a:r>
          </a:p>
          <a:p>
            <a:r>
              <a:rPr lang="en-US" dirty="0" smtClean="0"/>
              <a:t>Shift baseline</a:t>
            </a:r>
          </a:p>
          <a:p>
            <a:r>
              <a:rPr lang="en-US" dirty="0" smtClean="0"/>
              <a:t>Low frequency transducer</a:t>
            </a:r>
          </a:p>
          <a:p>
            <a:r>
              <a:rPr lang="en-US" dirty="0" smtClean="0"/>
              <a:t>High PRF Doppler, Increase PRF for the depth (NL= PRF/2)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18003" r="1800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296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COLOR FLOW DOPPLER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84292"/>
            <a:ext cx="3675052" cy="4057949"/>
          </a:xfrm>
        </p:spPr>
        <p:txBody>
          <a:bodyPr>
            <a:normAutofit/>
          </a:bodyPr>
          <a:lstStyle/>
          <a:p>
            <a:r>
              <a:rPr lang="en-US" dirty="0" smtClean="0"/>
              <a:t>Pulse wave </a:t>
            </a:r>
            <a:r>
              <a:rPr lang="en-US" dirty="0" smtClean="0"/>
              <a:t>Doppler</a:t>
            </a:r>
            <a:endParaRPr lang="en-US" dirty="0" smtClean="0"/>
          </a:p>
          <a:p>
            <a:r>
              <a:rPr lang="en-US" dirty="0" smtClean="0"/>
              <a:t>Multiple scan lines and multiple gates of </a:t>
            </a:r>
            <a:r>
              <a:rPr lang="en-US" dirty="0" smtClean="0"/>
              <a:t>sampling</a:t>
            </a:r>
            <a:endParaRPr lang="en-US" dirty="0" smtClean="0"/>
          </a:p>
          <a:p>
            <a:r>
              <a:rPr lang="en-US" dirty="0" smtClean="0"/>
              <a:t>Frame </a:t>
            </a:r>
            <a:r>
              <a:rPr lang="en-US" dirty="0" smtClean="0"/>
              <a:t>rate </a:t>
            </a:r>
            <a:r>
              <a:rPr lang="en-US" dirty="0" smtClean="0"/>
              <a:t> and temporal resolution are important issues with CFD!</a:t>
            </a:r>
          </a:p>
          <a:p>
            <a:r>
              <a:rPr lang="en-US" dirty="0" smtClean="0"/>
              <a:t>Direction of flow, Magnitude and quality of flow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9123" b="-9123"/>
          <a:stretch>
            <a:fillRect/>
          </a:stretch>
        </p:blipFill>
        <p:spPr>
          <a:xfrm>
            <a:off x="4926106" y="1752600"/>
            <a:ext cx="3429000" cy="4497275"/>
          </a:xfrm>
        </p:spPr>
      </p:pic>
    </p:spTree>
    <p:extLst>
      <p:ext uri="{BB962C8B-B14F-4D97-AF65-F5344CB8AC3E}">
        <p14:creationId xmlns:p14="http://schemas.microsoft.com/office/powerpoint/2010/main" val="1894559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629" y="381000"/>
            <a:ext cx="8875824" cy="1371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Velocity map versus Variance map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rcRect l="-75126" r="-75126"/>
          <a:stretch>
            <a:fillRect/>
          </a:stretch>
        </p:blipFill>
        <p:spPr>
          <a:xfrm>
            <a:off x="-1775603" y="2084294"/>
            <a:ext cx="6949440" cy="3639670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8692" y="2084294"/>
            <a:ext cx="3109264" cy="36599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754" y="2321575"/>
            <a:ext cx="2361938" cy="274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237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Laminar </a:t>
            </a:r>
            <a:r>
              <a:rPr lang="en-US" dirty="0" err="1" smtClean="0"/>
              <a:t>vs</a:t>
            </a:r>
            <a:r>
              <a:rPr lang="en-US" dirty="0" smtClean="0"/>
              <a:t> Turbulence </a:t>
            </a:r>
            <a:endParaRPr lang="en-US" dirty="0"/>
          </a:p>
        </p:txBody>
      </p:sp>
      <p:pic>
        <p:nvPicPr>
          <p:cNvPr id="4" name="De-ID2016022409240846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t="15083" b="15083"/>
          <a:stretch>
            <a:fillRect/>
          </a:stretch>
        </p:blipFill>
        <p:spPr>
          <a:xfrm>
            <a:off x="155557" y="1752600"/>
            <a:ext cx="4272689" cy="3267240"/>
          </a:xfrm>
        </p:spPr>
      </p:pic>
      <p:pic>
        <p:nvPicPr>
          <p:cNvPr id="5" name="De-ID20160224092354296.avi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57841" y="1752600"/>
            <a:ext cx="4229228" cy="332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45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0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phased array transducer, beam steering and focusing is achieved by</a:t>
            </a:r>
          </a:p>
          <a:p>
            <a:pPr>
              <a:buAutoNum type="arabicPeriod"/>
            </a:pPr>
            <a:r>
              <a:rPr lang="en-US" dirty="0" smtClean="0"/>
              <a:t>Manually rotating the transducer</a:t>
            </a:r>
          </a:p>
          <a:p>
            <a:pPr>
              <a:buAutoNum type="arabicPeriod"/>
            </a:pPr>
            <a:r>
              <a:rPr lang="en-US" dirty="0" smtClean="0"/>
              <a:t>Mechanically rotating transducer</a:t>
            </a:r>
          </a:p>
          <a:p>
            <a:pPr>
              <a:buAutoNum type="arabicPeriod"/>
            </a:pPr>
            <a:r>
              <a:rPr lang="en-US" dirty="0" smtClean="0"/>
              <a:t>Changing resonant frequency of </a:t>
            </a:r>
            <a:r>
              <a:rPr lang="en-US" dirty="0" err="1" smtClean="0"/>
              <a:t>piezo</a:t>
            </a:r>
            <a:r>
              <a:rPr lang="en-US" dirty="0" smtClean="0"/>
              <a:t> electric crystals</a:t>
            </a:r>
          </a:p>
          <a:p>
            <a:pPr>
              <a:buAutoNum type="arabicPeriod"/>
            </a:pPr>
            <a:r>
              <a:rPr lang="en-US" dirty="0" smtClean="0"/>
              <a:t>Changing the timing of pulses to the </a:t>
            </a:r>
            <a:r>
              <a:rPr lang="en-US" dirty="0" err="1" smtClean="0"/>
              <a:t>piezo</a:t>
            </a:r>
            <a:r>
              <a:rPr lang="en-US" dirty="0" smtClean="0"/>
              <a:t> electric elements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2750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SOUND WAVES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5076" r="5076"/>
          <a:stretch>
            <a:fillRect/>
          </a:stretch>
        </p:blipFill>
        <p:spPr>
          <a:xfrm>
            <a:off x="578440" y="1752600"/>
            <a:ext cx="8122094" cy="4423647"/>
          </a:xfrm>
        </p:spPr>
      </p:pic>
    </p:spTree>
    <p:extLst>
      <p:ext uri="{BB962C8B-B14F-4D97-AF65-F5344CB8AC3E}">
        <p14:creationId xmlns:p14="http://schemas.microsoft.com/office/powerpoint/2010/main" val="417514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SOUND WAVES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LONGITUDINAL WAVE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307" y="2084294"/>
            <a:ext cx="7657613" cy="415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55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SOUND WAVES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9263" b="9263"/>
          <a:stretch>
            <a:fillRect/>
          </a:stretch>
        </p:blipFill>
        <p:spPr>
          <a:xfrm>
            <a:off x="800099" y="1867817"/>
            <a:ext cx="7455181" cy="4034483"/>
          </a:xfrm>
        </p:spPr>
      </p:pic>
    </p:spTree>
    <p:extLst>
      <p:ext uri="{BB962C8B-B14F-4D97-AF65-F5344CB8AC3E}">
        <p14:creationId xmlns:p14="http://schemas.microsoft.com/office/powerpoint/2010/main" val="3521247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Formal">
  <a:themeElements>
    <a:clrScheme name="Formal">
      <a:dk1>
        <a:srgbClr val="534239"/>
      </a:dk1>
      <a:lt1>
        <a:srgbClr val="FFFFFF"/>
      </a:lt1>
      <a:dk2>
        <a:srgbClr val="3D3A48"/>
      </a:dk2>
      <a:lt2>
        <a:srgbClr val="E1DFD1"/>
      </a:lt2>
      <a:accent1>
        <a:srgbClr val="907F76"/>
      </a:accent1>
      <a:accent2>
        <a:srgbClr val="A46645"/>
      </a:accent2>
      <a:accent3>
        <a:srgbClr val="CD9C47"/>
      </a:accent3>
      <a:accent4>
        <a:srgbClr val="9A92CD"/>
      </a:accent4>
      <a:accent5>
        <a:srgbClr val="7D639B"/>
      </a:accent5>
      <a:accent6>
        <a:srgbClr val="733678"/>
      </a:accent6>
      <a:hlink>
        <a:srgbClr val="A84914"/>
      </a:hlink>
      <a:folHlink>
        <a:srgbClr val="B25672"/>
      </a:folHlink>
    </a:clrScheme>
    <a:fontScheme name="Formal">
      <a:majorFont>
        <a:latin typeface="Garamond"/>
        <a:ea typeface=""/>
        <a:cs typeface=""/>
        <a:font script="Jpan" typeface="ヒラギノ明朝 Pro W3"/>
        <a:font script="Hans" typeface="宋体"/>
        <a:font script="Hant" typeface="新細明體"/>
      </a:majorFont>
      <a:minorFont>
        <a:latin typeface="Garamond"/>
        <a:ea typeface=""/>
        <a:cs typeface=""/>
        <a:font script="Jpan" typeface="ヒラギノ明朝 Pro W3"/>
        <a:font script="Hans" typeface="宋体"/>
        <a:font script="Hant" typeface="新細明體"/>
      </a:minorFont>
    </a:fontScheme>
    <a:fmtScheme name="Form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0000"/>
                <a:satMod val="200000"/>
              </a:schemeClr>
              <a:schemeClr val="phClr">
                <a:shade val="90000"/>
                <a:satMod val="150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80000"/>
                <a:satMod val="135000"/>
              </a:schemeClr>
              <a:schemeClr val="phClr">
                <a:shade val="80000"/>
                <a:satMod val="150000"/>
              </a:schemeClr>
            </a:duotone>
          </a:blip>
          <a:tile tx="0" ty="0" sx="65000" sy="65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>
              <a:shade val="90000"/>
              <a:alpha val="90000"/>
            </a:schemeClr>
          </a:solidFill>
          <a:prstDash val="solid"/>
          <a:miter/>
        </a:ln>
        <a:ln w="38100" cap="flat" cmpd="sng" algn="ctr">
          <a:solidFill>
            <a:schemeClr val="phClr">
              <a:shade val="85000"/>
              <a:alpha val="90000"/>
              <a:satMod val="125000"/>
            </a:schemeClr>
          </a:solidFill>
          <a:prstDash val="solid"/>
          <a:miter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88900" dist="38100" dir="5400000" sx="101000" sy="101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6000000"/>
            </a:lightRig>
          </a:scene3d>
          <a:sp3d prstMaterial="metal">
            <a:bevelT w="25400" h="12700" prst="artDeco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3">
            <a:duotone>
              <a:schemeClr val="phClr">
                <a:tint val="50000"/>
                <a:satMod val="250000"/>
              </a:schemeClr>
              <a:schemeClr val="phClr">
                <a:shade val="80000"/>
                <a:satMod val="175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tint val="10000"/>
                <a:satMod val="260000"/>
                <a:lumMod val="115000"/>
              </a:schemeClr>
              <a:schemeClr val="phClr">
                <a:shade val="75000"/>
                <a:satMod val="175000"/>
                <a:lumMod val="105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Formal.thmx</Template>
  <TotalTime>1631</TotalTime>
  <Words>988</Words>
  <Application>Microsoft Macintosh PowerPoint</Application>
  <PresentationFormat>On-screen Show (4:3)</PresentationFormat>
  <Paragraphs>225</Paragraphs>
  <Slides>53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Formal</vt:lpstr>
      <vt:lpstr>BASIC ULTRASOUND PHYSICS </vt:lpstr>
      <vt:lpstr>Question 1</vt:lpstr>
      <vt:lpstr>Q 2</vt:lpstr>
      <vt:lpstr>Q3</vt:lpstr>
      <vt:lpstr>Q4</vt:lpstr>
      <vt:lpstr>Q5</vt:lpstr>
      <vt:lpstr>SOUND WAVES</vt:lpstr>
      <vt:lpstr>SOUND WAVES</vt:lpstr>
      <vt:lpstr>SOUND WAVES</vt:lpstr>
      <vt:lpstr>SOUND WAVES</vt:lpstr>
      <vt:lpstr>FREQUENCY</vt:lpstr>
      <vt:lpstr>VELOCITY </vt:lpstr>
      <vt:lpstr>WAVELENGTH</vt:lpstr>
      <vt:lpstr>WAVELENGTH VS FREQUENCY</vt:lpstr>
      <vt:lpstr>PENETRATION VS RESOLUTION</vt:lpstr>
      <vt:lpstr>Amplitude, Power and Intensity</vt:lpstr>
      <vt:lpstr>ULTRASOUND TISSUE INTERACTION</vt:lpstr>
      <vt:lpstr>US TISSUE INTERACTIONS</vt:lpstr>
      <vt:lpstr>REFLECTION</vt:lpstr>
      <vt:lpstr>PowerPoint Presentation</vt:lpstr>
      <vt:lpstr>SCATTERING</vt:lpstr>
      <vt:lpstr>REFRACTION</vt:lpstr>
      <vt:lpstr>ATTENUATION</vt:lpstr>
      <vt:lpstr>TRANSDUCER</vt:lpstr>
      <vt:lpstr>COMPONENTS </vt:lpstr>
      <vt:lpstr>TYPES OF TRANSDUCERS</vt:lpstr>
      <vt:lpstr>PowerPoint Presentation</vt:lpstr>
      <vt:lpstr>PULSED ULTRASOUND</vt:lpstr>
      <vt:lpstr>DIAGNOSTIC ULTRASOUND</vt:lpstr>
      <vt:lpstr>RESOLUTION</vt:lpstr>
      <vt:lpstr>AXIAL RESOLUTION</vt:lpstr>
      <vt:lpstr>IMAGE RESOLUTION</vt:lpstr>
      <vt:lpstr>LATERAL AND ELEVATIONAL RESOLUTION</vt:lpstr>
      <vt:lpstr>FOCAL ZONE</vt:lpstr>
      <vt:lpstr>FOCAL ZONE</vt:lpstr>
      <vt:lpstr>LATERAL RESOLUTION</vt:lpstr>
      <vt:lpstr>TEMPORAL RESOLUTION</vt:lpstr>
      <vt:lpstr>TEMPORAL RESOLUTION</vt:lpstr>
      <vt:lpstr>TEMPORAL RESOLUTION</vt:lpstr>
      <vt:lpstr>ULTRASOUND MODALITIES</vt:lpstr>
      <vt:lpstr>M -MODE</vt:lpstr>
      <vt:lpstr>M-MODE LV</vt:lpstr>
      <vt:lpstr>M MODE AV</vt:lpstr>
      <vt:lpstr>Doppler Principle</vt:lpstr>
      <vt:lpstr>Doppler effect</vt:lpstr>
      <vt:lpstr>Doppler equation</vt:lpstr>
      <vt:lpstr>Spectral analysis</vt:lpstr>
      <vt:lpstr>CW Doppler</vt:lpstr>
      <vt:lpstr>Pulse wave Doppler</vt:lpstr>
      <vt:lpstr>Nyquist limit</vt:lpstr>
      <vt:lpstr>COLOR FLOW DOPPLER</vt:lpstr>
      <vt:lpstr>Velocity map versus Variance map</vt:lpstr>
      <vt:lpstr>Laminar vs Turbulence </vt:lpstr>
    </vt:vector>
  </TitlesOfParts>
  <Company>UPMC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ULTRASOUND FOR ECHOCARDIOGRAPHERS</dc:title>
  <dc:creator>Kathirvel Subramaniam</dc:creator>
  <cp:lastModifiedBy>Kathirvel Subramaniam</cp:lastModifiedBy>
  <cp:revision>52</cp:revision>
  <dcterms:created xsi:type="dcterms:W3CDTF">2016-06-06T14:24:36Z</dcterms:created>
  <dcterms:modified xsi:type="dcterms:W3CDTF">2016-06-11T01:16:46Z</dcterms:modified>
</cp:coreProperties>
</file>