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60" r:id="rId4"/>
    <p:sldId id="261" r:id="rId5"/>
    <p:sldId id="262" r:id="rId6"/>
    <p:sldId id="303" r:id="rId7"/>
    <p:sldId id="263" r:id="rId8"/>
    <p:sldId id="264" r:id="rId9"/>
    <p:sldId id="292" r:id="rId10"/>
    <p:sldId id="265" r:id="rId11"/>
    <p:sldId id="266" r:id="rId12"/>
    <p:sldId id="293" r:id="rId13"/>
    <p:sldId id="267" r:id="rId14"/>
    <p:sldId id="304" r:id="rId15"/>
    <p:sldId id="268" r:id="rId16"/>
    <p:sldId id="269" r:id="rId17"/>
    <p:sldId id="270" r:id="rId18"/>
    <p:sldId id="272" r:id="rId19"/>
    <p:sldId id="301" r:id="rId20"/>
    <p:sldId id="274" r:id="rId21"/>
    <p:sldId id="302" r:id="rId22"/>
    <p:sldId id="275" r:id="rId23"/>
    <p:sldId id="297" r:id="rId24"/>
    <p:sldId id="283" r:id="rId25"/>
    <p:sldId id="284" r:id="rId26"/>
    <p:sldId id="299" r:id="rId27"/>
    <p:sldId id="298" r:id="rId28"/>
    <p:sldId id="286" r:id="rId29"/>
    <p:sldId id="287" r:id="rId30"/>
    <p:sldId id="285" r:id="rId31"/>
    <p:sldId id="289" r:id="rId32"/>
    <p:sldId id="290" r:id="rId33"/>
    <p:sldId id="305" r:id="rId34"/>
    <p:sldId id="306" r:id="rId35"/>
    <p:sldId id="307" r:id="rId36"/>
    <p:sldId id="3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7115" autoAdjust="0"/>
  </p:normalViewPr>
  <p:slideViewPr>
    <p:cSldViewPr snapToGrid="0">
      <p:cViewPr varScale="1">
        <p:scale>
          <a:sx n="58" d="100"/>
          <a:sy n="58" d="100"/>
        </p:scale>
        <p:origin x="85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F5996-1F5C-4BC1-AC11-B5FEDC7E46B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9D5EB8F-88AD-4A7D-827C-A2FC2B89E15A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Heparin 30 units/kg</a:t>
          </a:r>
        </a:p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± 1000 units/hour up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reperfusion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Goal TEG: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Kaolin/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Heparinase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 Ratio&gt;2</a:t>
          </a:r>
        </a:p>
      </dgm:t>
    </dgm:pt>
    <dgm:pt modelId="{6201E0E3-74BA-4029-9FA3-1170EABA1BCC}" type="parTrans" cxnId="{E857F59F-CDEF-42CD-8B85-693A47D737D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EF6FC-A4FA-45A1-A24E-2CD2EBD4A26D}" type="sibTrans" cxnId="{E857F59F-CDEF-42CD-8B85-693A47D737D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A8FB5-3088-4899-9117-7B163766D6BA}">
      <dgm:prSet phldrT="[Text]" custT="1"/>
      <dgm:spPr>
        <a:noFill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DIC-like pattern with </a:t>
          </a: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Diffuse </a:t>
          </a:r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Hemorrhage</a:t>
          </a:r>
        </a:p>
      </dgm:t>
    </dgm:pt>
    <dgm:pt modelId="{3274ED3C-E0D8-455A-A175-297401F1CE63}" type="parTrans" cxnId="{37B80C44-03A6-4616-BD50-581373882E9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78CC4-51F1-4AA4-87F2-117DFC19F4DA}" type="sibTrans" cxnId="{37B80C44-03A6-4616-BD50-581373882E9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ACE3C-72D9-4C52-BA64-BA9302CF4B4A}">
      <dgm:prSet phldrT="[Text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Epsilon </a:t>
          </a:r>
          <a:r>
            <a:rPr lang="en-US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Aminocaproic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Acid </a:t>
          </a:r>
        </a:p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5g ± 1g/hour </a:t>
          </a:r>
        </a:p>
      </dgm:t>
    </dgm:pt>
    <dgm:pt modelId="{0ED3415E-5270-4B7E-90D6-6B89E523C3AE}" type="parTrans" cxnId="{EE90528A-4199-4ADD-957B-C0A7DE25234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FE06E-03BA-4372-A63F-C07A04117CE1}" type="sibTrans" cxnId="{EE90528A-4199-4ADD-957B-C0A7DE25234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2F482-0CE7-47FC-AC07-6E6E6BCE570F}">
      <dgm:prSet phldrT="[Text]" custT="1"/>
      <dgm:spPr>
        <a:noFill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  <a:endParaRPr lang="en-US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45CF5-37B1-4822-9D88-3ABE8F5D367A}" type="sibTrans" cxnId="{0D141E42-EB7D-4546-920D-E1A83650722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2A555-D2BD-4C4A-A91F-62B03F4B9289}" type="parTrans" cxnId="{0D141E42-EB7D-4546-920D-E1A83650722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2C1C9-526B-4D8F-B4B4-B69668A261C5}">
      <dgm:prSet phldrT="[Text]" custT="1"/>
      <dgm:spPr>
        <a:noFill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</a:t>
          </a: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Fibrinolysis LY30 ≥7.5%  </a:t>
          </a:r>
          <a:endParaRPr lang="en-US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2670B-9286-4391-950B-B71DF3CE5AAA}" type="parTrans" cxnId="{C3B40D07-925B-4CA0-BD33-3B4672492D4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40F45-1C5B-4295-86CF-391A1A860226}" type="sibTrans" cxnId="{C3B40D07-925B-4CA0-BD33-3B4672492D4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A138E-B21A-4FDD-B7B3-166CBFD648C0}">
      <dgm:prSet phldrT="[Text]" custT="1"/>
      <dgm:spPr>
        <a:noFill/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Hypercoagulability/Portal vein thrombosis</a:t>
          </a:r>
          <a:endParaRPr lang="en-US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8E214-4D01-42E9-AD6D-874028995C51}" type="parTrans" cxnId="{AA2FAEB9-EEEC-4F15-ACCF-AF670077FE56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2D703-7A65-46E0-86DC-5FA5CC90D074}" type="sibTrans" cxnId="{AA2FAEB9-EEEC-4F15-ACCF-AF670077FE56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8A617-6EB1-4EF9-97B3-A857C477839E}">
      <dgm:prSet phldrT="[Text]" custT="1"/>
      <dgm:spPr>
        <a:noFill/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  <a:endParaRPr lang="en-US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78FF7-DBCC-43EE-BA41-576B1016A497}" type="parTrans" cxnId="{2E96DAD8-1EBB-422B-A351-1FB1DAACCAE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68D60-D7BD-4431-88F7-E03ECDFFB076}" type="sibTrans" cxnId="{2E96DAD8-1EBB-422B-A351-1FB1DAACCAE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320D7-5C32-415E-85AC-29704F3E6705}">
      <dgm:prSet custT="1"/>
      <dgm:spPr>
        <a:noFill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</a:p>
      </dgm:t>
    </dgm:pt>
    <dgm:pt modelId="{6F9E335D-0EB5-4690-80C1-28B038AAFA5E}" type="parTrans" cxnId="{B484F97E-2911-4700-B8B6-87A86F521CF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3B701-6326-4C52-B8D7-8A4E1E2C105A}" type="sibTrans" cxnId="{B484F97E-2911-4700-B8B6-87A86F521CF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F7F82-79C6-4AAE-9957-967D23D5CCDA}">
      <dgm:prSet custT="1"/>
      <dgm:spPr>
        <a:noFill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Angle &lt; 47º</a:t>
          </a:r>
        </a:p>
      </dgm:t>
    </dgm:pt>
    <dgm:pt modelId="{AF0805C6-2353-4C31-8F73-F31E7B942219}" type="parTrans" cxnId="{D30C260E-AEA6-46EB-A0B0-3FE79691EA2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4000D-87F4-4846-B3F2-2CF894D8FA91}" type="sibTrans" cxnId="{D30C260E-AEA6-46EB-A0B0-3FE79691EA2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A4329-6741-4097-BD97-774B78B9EB48}">
      <dgm:prSet custT="1"/>
      <dgm:spPr>
        <a:noFill/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</a:t>
          </a: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Maximum Amplitude &lt; </a:t>
          </a:r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 mm</a:t>
          </a:r>
        </a:p>
      </dgm:t>
    </dgm:pt>
    <dgm:pt modelId="{FE8B5DE2-B654-4223-B900-8A26BF37C655}" type="parTrans" cxnId="{E3143DD8-F329-4CDD-8AEB-F4DEF3B846E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30582-2E6C-4CC2-9438-7F252F02A36D}" type="sibTrans" cxnId="{E3143DD8-F329-4CDD-8AEB-F4DEF3B846E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BD2FC-3460-4533-936E-619FF3A427D9}">
      <dgm:prSet phldrT="[Text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Cryoprecipitate/Platelets</a:t>
          </a:r>
        </a:p>
      </dgm:t>
    </dgm:pt>
    <dgm:pt modelId="{CA5915AB-89CE-44C2-9170-39D49E6EB5CE}" type="parTrans" cxnId="{66E3EE6A-E75D-4590-8386-C43F00F4251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21EFC-1482-4DF9-934D-72BDB32CF051}" type="sibTrans" cxnId="{66E3EE6A-E75D-4590-8386-C43F00F4251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42D7A-96E9-4F76-82DE-DAD5CC1347E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&gt;30 min after reperfusion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Protamine 10-20 mg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CDA9E-CDFB-41EC-AC56-63A1A8449797}" type="parTrans" cxnId="{D7A4B964-FE0B-4451-8D26-0884AFAA1D74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976BD-7C0F-42A3-AD46-BBE13BE5B6CC}" type="sibTrans" cxnId="{D7A4B964-FE0B-4451-8D26-0884AFAA1D74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0CE9E-57F1-4758-A7E4-8A59D2980E89}">
      <dgm:prSet phldrT="[Text]" custT="1"/>
      <dgm:spPr>
        <a:noFill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Kaolin/</a:t>
          </a:r>
          <a:r>
            <a:rPr lang="en-US" sz="1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Heparinase</a:t>
          </a:r>
          <a:r>
            <a: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 time Ratio &gt; 2</a:t>
          </a:r>
          <a:endParaRPr lang="en-US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40FE6-E63B-4194-BF62-BFCA83C9D7BC}" type="parTrans" cxnId="{D0C50B35-14E8-45A9-840F-0DCBADA70BD9}">
      <dgm:prSet/>
      <dgm:spPr/>
      <dgm:t>
        <a:bodyPr/>
        <a:lstStyle/>
        <a:p>
          <a:endParaRPr lang="en-US"/>
        </a:p>
      </dgm:t>
    </dgm:pt>
    <dgm:pt modelId="{8D722EC9-407A-4421-97BB-923B63C52FF0}" type="sibTrans" cxnId="{D0C50B35-14E8-45A9-840F-0DCBADA70BD9}">
      <dgm:prSet/>
      <dgm:spPr/>
      <dgm:t>
        <a:bodyPr/>
        <a:lstStyle/>
        <a:p>
          <a:endParaRPr lang="en-US"/>
        </a:p>
      </dgm:t>
    </dgm:pt>
    <dgm:pt modelId="{FFA4B033-0127-4A5C-996E-AA8BB81D7F12}" type="pres">
      <dgm:prSet presAssocID="{AF5F5996-1F5C-4BC1-AC11-B5FEDC7E46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C03FB5-2B1E-4320-938D-DB4020D04144}" type="pres">
      <dgm:prSet presAssocID="{F9D5EB8F-88AD-4A7D-827C-A2FC2B89E15A}" presName="composite" presStyleCnt="0"/>
      <dgm:spPr/>
    </dgm:pt>
    <dgm:pt modelId="{0904F2CE-6DA2-4864-A1A1-05CED71589D2}" type="pres">
      <dgm:prSet presAssocID="{F9D5EB8F-88AD-4A7D-827C-A2FC2B89E15A}" presName="bentUpArrow1" presStyleLbl="alignImgPlace1" presStyleIdx="0" presStyleCnt="3" custLinFactNeighborX="3963" custLinFactNeighborY="-16243"/>
      <dgm:spPr/>
    </dgm:pt>
    <dgm:pt modelId="{08210D04-4581-4B45-8EB0-66B463D04B3E}" type="pres">
      <dgm:prSet presAssocID="{F9D5EB8F-88AD-4A7D-827C-A2FC2B89E15A}" presName="ParentText" presStyleLbl="node1" presStyleIdx="0" presStyleCnt="4" custScaleX="134668" custScaleY="728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94FEA-5128-48E9-A18A-745ACB2F16D7}" type="pres">
      <dgm:prSet presAssocID="{F9D5EB8F-88AD-4A7D-827C-A2FC2B89E15A}" presName="ChildText" presStyleLbl="revTx" presStyleIdx="0" presStyleCnt="4" custScaleX="189359" custScaleY="93854" custLinFactNeighborX="76565" custLinFactNeighborY="-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61A7E-93D3-49CB-834D-85B83754422A}" type="pres">
      <dgm:prSet presAssocID="{4E7EF6FC-A4FA-45A1-A24E-2CD2EBD4A26D}" presName="sibTrans" presStyleCnt="0"/>
      <dgm:spPr/>
    </dgm:pt>
    <dgm:pt modelId="{1318308C-3180-49B1-B3F9-8686FA93D760}" type="pres">
      <dgm:prSet presAssocID="{3D2ACE3C-72D9-4C52-BA64-BA9302CF4B4A}" presName="composite" presStyleCnt="0"/>
      <dgm:spPr/>
    </dgm:pt>
    <dgm:pt modelId="{68CC9189-F6AD-45C6-9A5C-B4B11BB54F3C}" type="pres">
      <dgm:prSet presAssocID="{3D2ACE3C-72D9-4C52-BA64-BA9302CF4B4A}" presName="bentUpArrow1" presStyleLbl="alignImgPlace1" presStyleIdx="1" presStyleCnt="3" custLinFactNeighborX="-2143" custLinFactNeighborY="-21279"/>
      <dgm:spPr/>
    </dgm:pt>
    <dgm:pt modelId="{1E2DADFE-1D02-4ED7-A7FA-685D92EE4467}" type="pres">
      <dgm:prSet presAssocID="{3D2ACE3C-72D9-4C52-BA64-BA9302CF4B4A}" presName="ParentText" presStyleLbl="node1" presStyleIdx="1" presStyleCnt="4" custScaleX="125263" custScaleY="62501" custLinFactNeighborX="-7011" custLinFactNeighborY="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8F28F-AFDF-4547-9C26-22113AF51795}" type="pres">
      <dgm:prSet presAssocID="{3D2ACE3C-72D9-4C52-BA64-BA9302CF4B4A}" presName="ChildText" presStyleLbl="revTx" presStyleIdx="1" presStyleCnt="4" custScaleX="199983" custScaleY="80421" custLinFactNeighborX="66773" custLinFactNeighborY="2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33C81-CA2A-4AB3-AF8E-541489988A70}" type="pres">
      <dgm:prSet presAssocID="{EF8FE06E-03BA-4372-A63F-C07A04117CE1}" presName="sibTrans" presStyleCnt="0"/>
      <dgm:spPr/>
    </dgm:pt>
    <dgm:pt modelId="{6BDB1586-4190-4437-B807-7CD2CE115ACE}" type="pres">
      <dgm:prSet presAssocID="{384BD2FC-3460-4533-936E-619FF3A427D9}" presName="composite" presStyleCnt="0"/>
      <dgm:spPr/>
    </dgm:pt>
    <dgm:pt modelId="{28A983F6-5670-4D6B-BA6D-8940E0CB7D9F}" type="pres">
      <dgm:prSet presAssocID="{384BD2FC-3460-4533-936E-619FF3A427D9}" presName="bentUpArrow1" presStyleLbl="alignImgPlace1" presStyleIdx="2" presStyleCnt="3" custScaleY="88939" custLinFactNeighborX="-3815" custLinFactNeighborY="-27550"/>
      <dgm:spPr/>
    </dgm:pt>
    <dgm:pt modelId="{9500350E-11FE-43BA-ADF5-A4EC6AEEA900}" type="pres">
      <dgm:prSet presAssocID="{384BD2FC-3460-4533-936E-619FF3A427D9}" presName="ParentText" presStyleLbl="node1" presStyleIdx="2" presStyleCnt="4" custScaleX="117558" custScaleY="54181" custLinFactNeighborX="-16123" custLinFactNeighborY="42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795F7-5AEA-446B-986E-319CEF36E46C}" type="pres">
      <dgm:prSet presAssocID="{384BD2FC-3460-4533-936E-619FF3A427D9}" presName="ChildText" presStyleLbl="revTx" presStyleIdx="2" presStyleCnt="4" custScaleX="173919" custScaleY="64907" custLinFactNeighborX="34636" custLinFactNeighborY="9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5787B-4F9B-4F95-8922-DF1E405E9D5A}" type="pres">
      <dgm:prSet presAssocID="{88321EFC-1482-4DF9-934D-72BDB32CF051}" presName="sibTrans" presStyleCnt="0"/>
      <dgm:spPr/>
    </dgm:pt>
    <dgm:pt modelId="{E863DFA4-31C3-4A79-935F-3E32B3EC5EDD}" type="pres">
      <dgm:prSet presAssocID="{D5342D7A-96E9-4F76-82DE-DAD5CC1347E8}" presName="composite" presStyleCnt="0"/>
      <dgm:spPr/>
    </dgm:pt>
    <dgm:pt modelId="{E416E1AE-6697-456C-8D76-0D6E8D476AD7}" type="pres">
      <dgm:prSet presAssocID="{D5342D7A-96E9-4F76-82DE-DAD5CC1347E8}" presName="ParentText" presStyleLbl="node1" presStyleIdx="3" presStyleCnt="4" custScaleX="81181" custScaleY="55928" custLinFactNeighborX="-20907" custLinFactNeighborY="-3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3170E-DFFE-4C49-98E3-2D55A783F39B}" type="pres">
      <dgm:prSet presAssocID="{D5342D7A-96E9-4F76-82DE-DAD5CC1347E8}" presName="FinalChildText" presStyleLbl="revTx" presStyleIdx="3" presStyleCnt="4" custScaleX="170558" custScaleY="74736" custLinFactNeighborX="635" custLinFactNeighborY="-2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4B964-FE0B-4451-8D26-0884AFAA1D74}" srcId="{AF5F5996-1F5C-4BC1-AC11-B5FEDC7E46BD}" destId="{D5342D7A-96E9-4F76-82DE-DAD5CC1347E8}" srcOrd="3" destOrd="0" parTransId="{72ACDA9E-CDFB-41EC-AC56-63A1A8449797}" sibTransId="{EFC976BD-7C0F-42A3-AD46-BBE13BE5B6CC}"/>
    <dgm:cxn modelId="{D30C260E-AEA6-46EB-A0B0-3FE79691EA2B}" srcId="{384BD2FC-3460-4533-936E-619FF3A427D9}" destId="{C42F7F82-79C6-4AAE-9957-967D23D5CCDA}" srcOrd="1" destOrd="0" parTransId="{AF0805C6-2353-4C31-8F73-F31E7B942219}" sibTransId="{33F4000D-87F4-4846-B3F2-2CF894D8FA91}"/>
    <dgm:cxn modelId="{4C7ABE80-7D57-4DFD-9D20-1303B4AC3961}" type="presOf" srcId="{C42F7F82-79C6-4AAE-9957-967D23D5CCDA}" destId="{4BB795F7-5AEA-446B-986E-319CEF36E46C}" srcOrd="0" destOrd="1" presId="urn:microsoft.com/office/officeart/2005/8/layout/StepDownProcess"/>
    <dgm:cxn modelId="{EE90528A-4199-4ADD-957B-C0A7DE252340}" srcId="{AF5F5996-1F5C-4BC1-AC11-B5FEDC7E46BD}" destId="{3D2ACE3C-72D9-4C52-BA64-BA9302CF4B4A}" srcOrd="1" destOrd="0" parTransId="{0ED3415E-5270-4B7E-90D6-6B89E523C3AE}" sibTransId="{EF8FE06E-03BA-4372-A63F-C07A04117CE1}"/>
    <dgm:cxn modelId="{D4E87E3D-A278-4448-84F9-F18BFD333291}" type="presOf" srcId="{C888A617-6EB1-4EF9-97B3-A857C477839E}" destId="{E438F28F-AFDF-4547-9C26-22113AF51795}" srcOrd="0" destOrd="0" presId="urn:microsoft.com/office/officeart/2005/8/layout/StepDownProcess"/>
    <dgm:cxn modelId="{B484F97E-2911-4700-B8B6-87A86F521CF8}" srcId="{384BD2FC-3460-4533-936E-619FF3A427D9}" destId="{FED320D7-5C32-415E-85AC-29704F3E6705}" srcOrd="0" destOrd="0" parTransId="{6F9E335D-0EB5-4690-80C1-28B038AAFA5E}" sibTransId="{60E3B701-6326-4C52-B8D7-8A4E1E2C105A}"/>
    <dgm:cxn modelId="{2574B493-2F97-4373-B5B4-B1C5ABD14609}" type="presOf" srcId="{FED320D7-5C32-415E-85AC-29704F3E6705}" destId="{4BB795F7-5AEA-446B-986E-319CEF36E46C}" srcOrd="0" destOrd="0" presId="urn:microsoft.com/office/officeart/2005/8/layout/StepDownProcess"/>
    <dgm:cxn modelId="{27022114-B329-45DB-8494-350EAC89FAE8}" type="presOf" srcId="{E2B0CE9E-57F1-4758-A7E4-8A59D2980E89}" destId="{BC63170E-DFFE-4C49-98E3-2D55A783F39B}" srcOrd="0" destOrd="1" presId="urn:microsoft.com/office/officeart/2005/8/layout/StepDownProcess"/>
    <dgm:cxn modelId="{E3143DD8-F329-4CDD-8AEB-F4DEF3B846EA}" srcId="{384BD2FC-3460-4533-936E-619FF3A427D9}" destId="{C0FA4329-6741-4097-BD97-774B78B9EB48}" srcOrd="2" destOrd="0" parTransId="{FE8B5DE2-B654-4223-B900-8A26BF37C655}" sibTransId="{F6E30582-2E6C-4CC2-9438-7F252F02A36D}"/>
    <dgm:cxn modelId="{67A5210F-5E09-4ED0-8B85-9CC13D32F71A}" type="presOf" srcId="{D5342D7A-96E9-4F76-82DE-DAD5CC1347E8}" destId="{E416E1AE-6697-456C-8D76-0D6E8D476AD7}" srcOrd="0" destOrd="0" presId="urn:microsoft.com/office/officeart/2005/8/layout/StepDownProcess"/>
    <dgm:cxn modelId="{861F49ED-018D-4EBF-B26E-BABADB3C6C08}" type="presOf" srcId="{1392C1C9-526B-4D8F-B4B4-B69668A261C5}" destId="{E438F28F-AFDF-4547-9C26-22113AF51795}" srcOrd="0" destOrd="1" presId="urn:microsoft.com/office/officeart/2005/8/layout/StepDownProcess"/>
    <dgm:cxn modelId="{66E3EE6A-E75D-4590-8386-C43F00F4251B}" srcId="{AF5F5996-1F5C-4BC1-AC11-B5FEDC7E46BD}" destId="{384BD2FC-3460-4533-936E-619FF3A427D9}" srcOrd="2" destOrd="0" parTransId="{CA5915AB-89CE-44C2-9170-39D49E6EB5CE}" sibTransId="{88321EFC-1482-4DF9-934D-72BDB32CF051}"/>
    <dgm:cxn modelId="{0D141E42-EB7D-4546-920D-E1A836507220}" srcId="{D5342D7A-96E9-4F76-82DE-DAD5CC1347E8}" destId="{6A92F482-0CE7-47FC-AC07-6E6E6BCE570F}" srcOrd="0" destOrd="0" parTransId="{4A12A555-D2BD-4C4A-A91F-62B03F4B9289}" sibTransId="{03345CF5-37B1-4822-9D88-3ABE8F5D367A}"/>
    <dgm:cxn modelId="{D0C50B35-14E8-45A9-840F-0DCBADA70BD9}" srcId="{D5342D7A-96E9-4F76-82DE-DAD5CC1347E8}" destId="{E2B0CE9E-57F1-4758-A7E4-8A59D2980E89}" srcOrd="1" destOrd="0" parTransId="{FC740FE6-E63B-4194-BF62-BFCA83C9D7BC}" sibTransId="{8D722EC9-407A-4421-97BB-923B63C52FF0}"/>
    <dgm:cxn modelId="{216FEAA3-04F3-4024-AA1E-B72F6B96A7A3}" type="presOf" srcId="{A79A8FB5-3088-4899-9117-7B163766D6BA}" destId="{28C94FEA-5128-48E9-A18A-745ACB2F16D7}" srcOrd="0" destOrd="1" presId="urn:microsoft.com/office/officeart/2005/8/layout/StepDownProcess"/>
    <dgm:cxn modelId="{B78E3431-04C3-4385-B37E-11DDAD64FC83}" type="presOf" srcId="{AF5F5996-1F5C-4BC1-AC11-B5FEDC7E46BD}" destId="{FFA4B033-0127-4A5C-996E-AA8BB81D7F12}" srcOrd="0" destOrd="0" presId="urn:microsoft.com/office/officeart/2005/8/layout/StepDownProcess"/>
    <dgm:cxn modelId="{BEA77A29-604F-4515-AEEA-7A10392AF03F}" type="presOf" srcId="{384BD2FC-3460-4533-936E-619FF3A427D9}" destId="{9500350E-11FE-43BA-ADF5-A4EC6AEEA900}" srcOrd="0" destOrd="0" presId="urn:microsoft.com/office/officeart/2005/8/layout/StepDownProcess"/>
    <dgm:cxn modelId="{E857F59F-CDEF-42CD-8B85-693A47D737D0}" srcId="{AF5F5996-1F5C-4BC1-AC11-B5FEDC7E46BD}" destId="{F9D5EB8F-88AD-4A7D-827C-A2FC2B89E15A}" srcOrd="0" destOrd="0" parTransId="{6201E0E3-74BA-4029-9FA3-1170EABA1BCC}" sibTransId="{4E7EF6FC-A4FA-45A1-A24E-2CD2EBD4A26D}"/>
    <dgm:cxn modelId="{9697CA70-49FB-4DC6-BCBA-6B779B8C5BEB}" type="presOf" srcId="{6A92F482-0CE7-47FC-AC07-6E6E6BCE570F}" destId="{BC63170E-DFFE-4C49-98E3-2D55A783F39B}" srcOrd="0" destOrd="0" presId="urn:microsoft.com/office/officeart/2005/8/layout/StepDownProcess"/>
    <dgm:cxn modelId="{AA2FAEB9-EEEC-4F15-ACCF-AF670077FE56}" srcId="{F9D5EB8F-88AD-4A7D-827C-A2FC2B89E15A}" destId="{C93A138E-B21A-4FDD-B7B3-166CBFD648C0}" srcOrd="0" destOrd="0" parTransId="{BDC8E214-4D01-42E9-AD6D-874028995C51}" sibTransId="{E6E2D703-7A65-46E0-86DC-5FA5CC90D074}"/>
    <dgm:cxn modelId="{C3B40D07-925B-4CA0-BD33-3B4672492D4C}" srcId="{3D2ACE3C-72D9-4C52-BA64-BA9302CF4B4A}" destId="{1392C1C9-526B-4D8F-B4B4-B69668A261C5}" srcOrd="1" destOrd="0" parTransId="{6EF2670B-9286-4391-950B-B71DF3CE5AAA}" sibTransId="{03E40F45-1C5B-4295-86CF-391A1A860226}"/>
    <dgm:cxn modelId="{2B9F6776-0C7D-44F5-BDFB-224FB04C961E}" type="presOf" srcId="{C93A138E-B21A-4FDD-B7B3-166CBFD648C0}" destId="{28C94FEA-5128-48E9-A18A-745ACB2F16D7}" srcOrd="0" destOrd="0" presId="urn:microsoft.com/office/officeart/2005/8/layout/StepDownProcess"/>
    <dgm:cxn modelId="{06566C46-215C-4433-BE5E-8811FAB1A74D}" type="presOf" srcId="{C0FA4329-6741-4097-BD97-774B78B9EB48}" destId="{4BB795F7-5AEA-446B-986E-319CEF36E46C}" srcOrd="0" destOrd="2" presId="urn:microsoft.com/office/officeart/2005/8/layout/StepDownProcess"/>
    <dgm:cxn modelId="{37B80C44-03A6-4616-BD50-581373882E9B}" srcId="{F9D5EB8F-88AD-4A7D-827C-A2FC2B89E15A}" destId="{A79A8FB5-3088-4899-9117-7B163766D6BA}" srcOrd="1" destOrd="0" parTransId="{3274ED3C-E0D8-455A-A175-297401F1CE63}" sibTransId="{ACE78CC4-51F1-4AA4-87F2-117DFC19F4DA}"/>
    <dgm:cxn modelId="{52CCDD24-C880-4973-B3C0-5E6319D973A1}" type="presOf" srcId="{3D2ACE3C-72D9-4C52-BA64-BA9302CF4B4A}" destId="{1E2DADFE-1D02-4ED7-A7FA-685D92EE4467}" srcOrd="0" destOrd="0" presId="urn:microsoft.com/office/officeart/2005/8/layout/StepDownProcess"/>
    <dgm:cxn modelId="{2E96DAD8-1EBB-422B-A351-1FB1DAACCAE3}" srcId="{3D2ACE3C-72D9-4C52-BA64-BA9302CF4B4A}" destId="{C888A617-6EB1-4EF9-97B3-A857C477839E}" srcOrd="0" destOrd="0" parTransId="{F3F78FF7-DBCC-43EE-BA41-576B1016A497}" sibTransId="{BBC68D60-D7BD-4431-88F7-E03ECDFFB076}"/>
    <dgm:cxn modelId="{DEEB0414-DBE2-45E7-B726-C29E8B444384}" type="presOf" srcId="{F9D5EB8F-88AD-4A7D-827C-A2FC2B89E15A}" destId="{08210D04-4581-4B45-8EB0-66B463D04B3E}" srcOrd="0" destOrd="0" presId="urn:microsoft.com/office/officeart/2005/8/layout/StepDownProcess"/>
    <dgm:cxn modelId="{B4724178-3C49-4EEF-A9AA-56FAF2FDACC5}" type="presParOf" srcId="{FFA4B033-0127-4A5C-996E-AA8BB81D7F12}" destId="{0DC03FB5-2B1E-4320-938D-DB4020D04144}" srcOrd="0" destOrd="0" presId="urn:microsoft.com/office/officeart/2005/8/layout/StepDownProcess"/>
    <dgm:cxn modelId="{4FADFAF7-35F5-4CB6-9672-7C604EDF2FCA}" type="presParOf" srcId="{0DC03FB5-2B1E-4320-938D-DB4020D04144}" destId="{0904F2CE-6DA2-4864-A1A1-05CED71589D2}" srcOrd="0" destOrd="0" presId="urn:microsoft.com/office/officeart/2005/8/layout/StepDownProcess"/>
    <dgm:cxn modelId="{B4E99FE8-9096-455A-9CCB-7045CA27476A}" type="presParOf" srcId="{0DC03FB5-2B1E-4320-938D-DB4020D04144}" destId="{08210D04-4581-4B45-8EB0-66B463D04B3E}" srcOrd="1" destOrd="0" presId="urn:microsoft.com/office/officeart/2005/8/layout/StepDownProcess"/>
    <dgm:cxn modelId="{7645EE42-3F55-4E00-81A6-C11C79505A11}" type="presParOf" srcId="{0DC03FB5-2B1E-4320-938D-DB4020D04144}" destId="{28C94FEA-5128-48E9-A18A-745ACB2F16D7}" srcOrd="2" destOrd="0" presId="urn:microsoft.com/office/officeart/2005/8/layout/StepDownProcess"/>
    <dgm:cxn modelId="{ED0AB3D7-A827-4401-8F30-25C158D805C6}" type="presParOf" srcId="{FFA4B033-0127-4A5C-996E-AA8BB81D7F12}" destId="{51961A7E-93D3-49CB-834D-85B83754422A}" srcOrd="1" destOrd="0" presId="urn:microsoft.com/office/officeart/2005/8/layout/StepDownProcess"/>
    <dgm:cxn modelId="{B2C0719C-B5DB-490E-9D9B-C96A1C4A3F45}" type="presParOf" srcId="{FFA4B033-0127-4A5C-996E-AA8BB81D7F12}" destId="{1318308C-3180-49B1-B3F9-8686FA93D760}" srcOrd="2" destOrd="0" presId="urn:microsoft.com/office/officeart/2005/8/layout/StepDownProcess"/>
    <dgm:cxn modelId="{B56A6BCF-A758-4CA0-B533-5A1DECB027AA}" type="presParOf" srcId="{1318308C-3180-49B1-B3F9-8686FA93D760}" destId="{68CC9189-F6AD-45C6-9A5C-B4B11BB54F3C}" srcOrd="0" destOrd="0" presId="urn:microsoft.com/office/officeart/2005/8/layout/StepDownProcess"/>
    <dgm:cxn modelId="{583A6F9A-728F-408B-8AA5-FA9C0C7911C7}" type="presParOf" srcId="{1318308C-3180-49B1-B3F9-8686FA93D760}" destId="{1E2DADFE-1D02-4ED7-A7FA-685D92EE4467}" srcOrd="1" destOrd="0" presId="urn:microsoft.com/office/officeart/2005/8/layout/StepDownProcess"/>
    <dgm:cxn modelId="{BB5DE1CB-053D-4A54-8980-7DCE1FD3820D}" type="presParOf" srcId="{1318308C-3180-49B1-B3F9-8686FA93D760}" destId="{E438F28F-AFDF-4547-9C26-22113AF51795}" srcOrd="2" destOrd="0" presId="urn:microsoft.com/office/officeart/2005/8/layout/StepDownProcess"/>
    <dgm:cxn modelId="{C6ED6E98-A04D-4252-80C8-5F7074547F88}" type="presParOf" srcId="{FFA4B033-0127-4A5C-996E-AA8BB81D7F12}" destId="{4F533C81-CA2A-4AB3-AF8E-541489988A70}" srcOrd="3" destOrd="0" presId="urn:microsoft.com/office/officeart/2005/8/layout/StepDownProcess"/>
    <dgm:cxn modelId="{CE985AE3-5D48-49E8-9838-1ECFB0A90A9E}" type="presParOf" srcId="{FFA4B033-0127-4A5C-996E-AA8BB81D7F12}" destId="{6BDB1586-4190-4437-B807-7CD2CE115ACE}" srcOrd="4" destOrd="0" presId="urn:microsoft.com/office/officeart/2005/8/layout/StepDownProcess"/>
    <dgm:cxn modelId="{923E8135-F076-4396-9BE8-9C2B0E824016}" type="presParOf" srcId="{6BDB1586-4190-4437-B807-7CD2CE115ACE}" destId="{28A983F6-5670-4D6B-BA6D-8940E0CB7D9F}" srcOrd="0" destOrd="0" presId="urn:microsoft.com/office/officeart/2005/8/layout/StepDownProcess"/>
    <dgm:cxn modelId="{A98BCDC2-B4B3-4AAA-8226-194BC9D7DF63}" type="presParOf" srcId="{6BDB1586-4190-4437-B807-7CD2CE115ACE}" destId="{9500350E-11FE-43BA-ADF5-A4EC6AEEA900}" srcOrd="1" destOrd="0" presId="urn:microsoft.com/office/officeart/2005/8/layout/StepDownProcess"/>
    <dgm:cxn modelId="{F5EDE11B-D1EE-4437-BF93-659B4275452D}" type="presParOf" srcId="{6BDB1586-4190-4437-B807-7CD2CE115ACE}" destId="{4BB795F7-5AEA-446B-986E-319CEF36E46C}" srcOrd="2" destOrd="0" presId="urn:microsoft.com/office/officeart/2005/8/layout/StepDownProcess"/>
    <dgm:cxn modelId="{7E9EEAA0-472B-4ED9-8451-41614ECE879D}" type="presParOf" srcId="{FFA4B033-0127-4A5C-996E-AA8BB81D7F12}" destId="{8AC5787B-4F9B-4F95-8922-DF1E405E9D5A}" srcOrd="5" destOrd="0" presId="urn:microsoft.com/office/officeart/2005/8/layout/StepDownProcess"/>
    <dgm:cxn modelId="{49499FE3-1632-4E5E-9DA8-303E530AE1EE}" type="presParOf" srcId="{FFA4B033-0127-4A5C-996E-AA8BB81D7F12}" destId="{E863DFA4-31C3-4A79-935F-3E32B3EC5EDD}" srcOrd="6" destOrd="0" presId="urn:microsoft.com/office/officeart/2005/8/layout/StepDownProcess"/>
    <dgm:cxn modelId="{26192282-1F51-4AAB-82FB-140403F4FC18}" type="presParOf" srcId="{E863DFA4-31C3-4A79-935F-3E32B3EC5EDD}" destId="{E416E1AE-6697-456C-8D76-0D6E8D476AD7}" srcOrd="0" destOrd="0" presId="urn:microsoft.com/office/officeart/2005/8/layout/StepDownProcess"/>
    <dgm:cxn modelId="{A4832AE6-E1CC-464E-8EBC-B55C608E3CF7}" type="presParOf" srcId="{E863DFA4-31C3-4A79-935F-3E32B3EC5EDD}" destId="{BC63170E-DFFE-4C49-98E3-2D55A783F39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4F2CE-6DA2-4864-A1A1-05CED71589D2}">
      <dsp:nvSpPr>
        <dsp:cNvPr id="0" name=""/>
        <dsp:cNvSpPr/>
      </dsp:nvSpPr>
      <dsp:spPr>
        <a:xfrm rot="5400000">
          <a:off x="857863" y="1410708"/>
          <a:ext cx="1407175" cy="16020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10D04-4581-4B45-8EB0-66B463D04B3E}">
      <dsp:nvSpPr>
        <dsp:cNvPr id="0" name=""/>
        <dsp:cNvSpPr/>
      </dsp:nvSpPr>
      <dsp:spPr>
        <a:xfrm>
          <a:off x="10941" y="304392"/>
          <a:ext cx="3190090" cy="120812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Heparin 30 units/kg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± 1000 units/hour up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reperfusion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Goal TEG: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Kaolin/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Heparinase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 Ratio&gt;2</a:t>
          </a:r>
        </a:p>
      </dsp:txBody>
      <dsp:txXfrm>
        <a:off x="69927" y="363378"/>
        <a:ext cx="3072118" cy="1090152"/>
      </dsp:txXfrm>
    </dsp:sp>
    <dsp:sp modelId="{28C94FEA-5128-48E9-A18A-745ACB2F16D7}">
      <dsp:nvSpPr>
        <dsp:cNvPr id="0" name=""/>
        <dsp:cNvSpPr/>
      </dsp:nvSpPr>
      <dsp:spPr>
        <a:xfrm>
          <a:off x="3339763" y="271251"/>
          <a:ext cx="3262428" cy="125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Hypercoagulability/Portal vein thrombosis</a:t>
          </a:r>
          <a:endParaRPr lang="en-US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DIC-like pattern with </a:t>
          </a: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Diffuse </a:t>
          </a: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Hemorrhage</a:t>
          </a:r>
        </a:p>
      </dsp:txBody>
      <dsp:txXfrm>
        <a:off x="3339763" y="271251"/>
        <a:ext cx="3262428" cy="1257800"/>
      </dsp:txXfrm>
    </dsp:sp>
    <dsp:sp modelId="{68CC9189-F6AD-45C6-9A5C-B4B11BB54F3C}">
      <dsp:nvSpPr>
        <dsp:cNvPr id="0" name=""/>
        <dsp:cNvSpPr/>
      </dsp:nvSpPr>
      <dsp:spPr>
        <a:xfrm rot="5400000">
          <a:off x="3179269" y="2913125"/>
          <a:ext cx="1407175" cy="16020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DADFE-1D02-4ED7-A7FA-685D92EE4467}">
      <dsp:nvSpPr>
        <dsp:cNvPr id="0" name=""/>
        <dsp:cNvSpPr/>
      </dsp:nvSpPr>
      <dsp:spPr>
        <a:xfrm>
          <a:off x="2375482" y="1966450"/>
          <a:ext cx="2967299" cy="103634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Epsilon </a:t>
          </a: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Aminocaproic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Acid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5g ± 1g/hour </a:t>
          </a:r>
        </a:p>
      </dsp:txBody>
      <dsp:txXfrm>
        <a:off x="2426081" y="2017049"/>
        <a:ext cx="2866101" cy="935144"/>
      </dsp:txXfrm>
    </dsp:sp>
    <dsp:sp modelId="{E438F28F-AFDF-4547-9C26-22113AF51795}">
      <dsp:nvSpPr>
        <dsp:cNvPr id="0" name=""/>
        <dsp:cNvSpPr/>
      </dsp:nvSpPr>
      <dsp:spPr>
        <a:xfrm>
          <a:off x="5498765" y="1969163"/>
          <a:ext cx="3445467" cy="1077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  <a:endParaRPr lang="en-US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</a:t>
          </a: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Fibrinolysis LY30 ≥7.5%  </a:t>
          </a:r>
          <a:endParaRPr lang="en-US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8765" y="1969163"/>
        <a:ext cx="3445467" cy="1077776"/>
      </dsp:txXfrm>
    </dsp:sp>
    <dsp:sp modelId="{28A983F6-5670-4D6B-BA6D-8940E0CB7D9F}">
      <dsp:nvSpPr>
        <dsp:cNvPr id="0" name=""/>
        <dsp:cNvSpPr/>
      </dsp:nvSpPr>
      <dsp:spPr>
        <a:xfrm rot="5400000">
          <a:off x="5669668" y="4307632"/>
          <a:ext cx="1251528" cy="16020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0350E-11FE-43BA-ADF5-A4EC6AEEA900}">
      <dsp:nvSpPr>
        <dsp:cNvPr id="0" name=""/>
        <dsp:cNvSpPr/>
      </dsp:nvSpPr>
      <dsp:spPr>
        <a:xfrm>
          <a:off x="4690253" y="3586328"/>
          <a:ext cx="2784779" cy="89838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Cryoprecipitate/Platelets</a:t>
          </a:r>
        </a:p>
      </dsp:txBody>
      <dsp:txXfrm>
        <a:off x="4734117" y="3630192"/>
        <a:ext cx="2697051" cy="810659"/>
      </dsp:txXfrm>
    </dsp:sp>
    <dsp:sp modelId="{4BB795F7-5AEA-446B-986E-319CEF36E46C}">
      <dsp:nvSpPr>
        <dsp:cNvPr id="0" name=""/>
        <dsp:cNvSpPr/>
      </dsp:nvSpPr>
      <dsp:spPr>
        <a:xfrm>
          <a:off x="7608970" y="3661167"/>
          <a:ext cx="2996415" cy="86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Angle &lt; 47º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</a:t>
          </a: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Maximum Amplitude &lt; </a:t>
          </a: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 mm</a:t>
          </a:r>
        </a:p>
      </dsp:txBody>
      <dsp:txXfrm>
        <a:off x="7608970" y="3661167"/>
        <a:ext cx="2996415" cy="869862"/>
      </dsp:txXfrm>
    </dsp:sp>
    <dsp:sp modelId="{E416E1AE-6697-456C-8D76-0D6E8D476AD7}">
      <dsp:nvSpPr>
        <dsp:cNvPr id="0" name=""/>
        <dsp:cNvSpPr/>
      </dsp:nvSpPr>
      <dsp:spPr>
        <a:xfrm>
          <a:off x="7107548" y="4894205"/>
          <a:ext cx="1923060" cy="9273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&gt;30 min after reperfusion</a:t>
          </a:r>
        </a:p>
        <a:p>
          <a:pPr algn="ctr">
            <a:spcBef>
              <a:spcPct val="0"/>
            </a:spcBef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Protamine 10-20 mg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2826" y="4939483"/>
        <a:ext cx="1832504" cy="836798"/>
      </dsp:txXfrm>
    </dsp:sp>
    <dsp:sp modelId="{BC63170E-DFFE-4C49-98E3-2D55A783F39B}">
      <dsp:nvSpPr>
        <dsp:cNvPr id="0" name=""/>
        <dsp:cNvSpPr/>
      </dsp:nvSpPr>
      <dsp:spPr>
        <a:xfrm>
          <a:off x="9151888" y="4885256"/>
          <a:ext cx="2938509" cy="1001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Oozing</a:t>
          </a:r>
          <a:endParaRPr lang="en-US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TEG: Kaolin/</a:t>
          </a:r>
          <a:r>
            <a:rPr lang="en-US" sz="1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Heparinase</a:t>
          </a:r>
          <a:r>
            <a:rPr lang="en-US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 time Ratio &gt; 2</a:t>
          </a:r>
          <a:endParaRPr lang="en-US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1888" y="4885256"/>
        <a:ext cx="2938509" cy="1001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B908D-2448-4651-B761-58C7DA1E1FF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0369-33C5-4EAF-AED4-A8D63EF86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8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167051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Short gut syndrome is one of the main indication for visceral transplant. These recipients receive prolonged TPN via multiple central venous access 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7E0844-CA0C-4A24-B535-B6F8B6F1E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5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419072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Dissection underwent uneventful</a:t>
            </a:r>
          </a:p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2047145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fibrinolysis</a:t>
            </a:r>
            <a:r>
              <a:rPr lang="en-US" baseline="0" dirty="0" smtClean="0"/>
              <a:t> and the r time shortening to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7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Organs out until reperfusion usually is 1 h …took a little bit longer because of high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800" dirty="0" smtClean="0"/>
              <a:t> 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99590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00369-33C5-4EAF-AED4-A8D63EF866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192558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115733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286872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428469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187928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332711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2693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3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95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809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3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272AC2-FD2D-403C-88D8-A0681EDD9919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64BE99-9EA3-4BD1-961B-4C754BE0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24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Middleton%20SJ%5bAuthor%5d&amp;cauthor=true&amp;cauthor_uid=27109980" TargetMode="External"/><Relationship Id="rId3" Type="http://schemas.openxmlformats.org/officeDocument/2006/relationships/hyperlink" Target="https://www.ncbi.nlm.nih.gov/pubmed/?term=Rutter%20CS%5bAuthor%5d&amp;cauthor=true&amp;cauthor_uid=27109980" TargetMode="External"/><Relationship Id="rId7" Type="http://schemas.openxmlformats.org/officeDocument/2006/relationships/hyperlink" Target="https://www.ncbi.nlm.nih.gov/pubmed/?term=Butler%20AJ%5bAuthor%5d&amp;cauthor=true&amp;cauthor_uid=27109980" TargetMode="External"/><Relationship Id="rId2" Type="http://schemas.openxmlformats.org/officeDocument/2006/relationships/hyperlink" Target="https://www.ncbi.nlm.nih.gov/pubmed/271099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Sharkey%20LM%5bAuthor%5d&amp;cauthor=true&amp;cauthor_uid=27109980" TargetMode="External"/><Relationship Id="rId5" Type="http://schemas.openxmlformats.org/officeDocument/2006/relationships/hyperlink" Target="https://www.ncbi.nlm.nih.gov/pubmed/?term=Russell%20NK%5bAuthor%5d&amp;cauthor=true&amp;cauthor_uid=27109980" TargetMode="External"/><Relationship Id="rId4" Type="http://schemas.openxmlformats.org/officeDocument/2006/relationships/hyperlink" Target="https://www.ncbi.nlm.nih.gov/pubmed/?term=Amin%20I%5bAuthor%5d&amp;cauthor=true&amp;cauthor_uid=2710998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158261"/>
            <a:ext cx="10553764" cy="1569956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en-US" altLang="en-US" sz="4000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oagulation imbalance in </a:t>
            </a:r>
            <a:r>
              <a:rPr lang="en-US" altLang="en-US" sz="4000" b="1" cap="none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multivisceral</a:t>
            </a:r>
            <a:r>
              <a:rPr lang="en-US" altLang="en-US" sz="4000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transplantation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" y="1844379"/>
            <a:ext cx="12192000" cy="370298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Moderator: Dr. Ramona </a:t>
            </a:r>
            <a:r>
              <a:rPr lang="en-US" alt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Nicolau-Raducu, University of </a:t>
            </a: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Miami / Miami </a:t>
            </a:r>
            <a:r>
              <a:rPr lang="en-US" alt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Transplant </a:t>
            </a: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institute</a:t>
            </a:r>
          </a:p>
          <a:p>
            <a:pPr>
              <a:lnSpc>
                <a:spcPct val="20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Presenter: Dr. Yehuda Raveh, University of Miami / Miami Transplant institute,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Panelists</a:t>
            </a:r>
            <a:r>
              <a:rPr 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Dr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. Raymond </a:t>
            </a:r>
            <a:r>
              <a:rPr lang="en-US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Planinsic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University of Pittsburgh </a:t>
            </a:r>
            <a:r>
              <a:rPr 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Medical Center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Pittsburgh, PA  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Dr. Lorenzo De </a:t>
            </a:r>
            <a:r>
              <a:rPr lang="en-US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Marchi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Georgetown University Medical </a:t>
            </a:r>
            <a:r>
              <a:rPr 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Center, 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Washington, DC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Dr. Samuel </a:t>
            </a:r>
            <a:r>
              <a:rPr lang="en-US" sz="1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DeMaria</a:t>
            </a:r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, Jr., Mt. Sinai, NY, NY</a:t>
            </a:r>
          </a:p>
          <a:p>
            <a:pPr>
              <a:lnSpc>
                <a:spcPct val="150000"/>
              </a:lnSpc>
            </a:pPr>
            <a:endParaRPr lang="en-US" altLang="en-US" sz="1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012" y="617434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Disclosure: </a:t>
            </a:r>
            <a:r>
              <a:rPr lang="en-US" altLang="ja-JP" sz="2000" b="1" dirty="0" smtClean="0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none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1219200" y="-83715"/>
            <a:ext cx="9250680" cy="71496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Thrombophilia workup showed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Antithrombin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Activity 52 (L) (80 - 117)</a:t>
            </a:r>
          </a:p>
          <a:p>
            <a:pPr marL="0" indent="0"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Antithrombin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Antigen 48 (L) (78 - 122)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S Activity 53 (L) (62 - 148)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S Total 57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(L) (89 - 167)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C Antigen 31  (L) (59 - 187)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MTHFR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Mutation - normal variant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Prothrombin 20210 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Factor V Leiden - 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Lupus anticoagulant -negative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Silica Clotting Test Ratio 0.84 ( - &lt;1.17)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DRVV (Lac) Ratio 0.72 ( - &lt;1.20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1257300" y="2667000"/>
            <a:ext cx="99822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Q3. </a:t>
            </a:r>
            <a:r>
              <a:rPr lang="en-US" alt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What </a:t>
            </a:r>
            <a:r>
              <a:rPr lang="en-US" alt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is your interpretation of these results, and would it impact your intraoperative management?</a:t>
            </a:r>
          </a:p>
        </p:txBody>
      </p:sp>
    </p:spTree>
    <p:extLst>
      <p:ext uri="{BB962C8B-B14F-4D97-AF65-F5344CB8AC3E}">
        <p14:creationId xmlns:p14="http://schemas.microsoft.com/office/powerpoint/2010/main" val="17281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1219200" y="-83715"/>
            <a:ext cx="9250680" cy="71496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Thrombophilia workup showed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Antithrombin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Activity 52 (L) (80 - 117)</a:t>
            </a:r>
          </a:p>
          <a:p>
            <a:pPr marL="0" indent="0"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Antithrombin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Antigen 48 (L) (78 - 122)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S Activity 53 (L) (62 - 148)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S Total 57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(L) (89 - 167)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Protein C Antigen 31  (L) (59 - 187)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MTHFR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Mutation - normal variant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Prothrombin 20210 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Factor V Leiden - 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Lupus anticoagulant -negative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Silica Clotting Test Ratio 0.84 ( - &lt;1.17)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DRVV (Lac) Ratio 0.72 ( - &lt;1.20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1080655"/>
            <a:ext cx="11704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Q4. </a:t>
            </a:r>
            <a:r>
              <a:rPr lang="en-US" sz="3600" b="1" dirty="0" smtClean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Any special venous access workup for TPN-dependent recipients?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b="1" dirty="0" smtClean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What do you do if multiple occlusions are found?</a:t>
            </a:r>
            <a:endParaRPr lang="en-US" sz="3600" b="1" dirty="0">
              <a:ln w="3175" cmpd="sng">
                <a:noFill/>
              </a:ln>
              <a:solidFill>
                <a:srgbClr val="FF00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629508" y="-351692"/>
            <a:ext cx="8616461" cy="7444154"/>
            <a:chOff x="1923330" y="0"/>
            <a:chExt cx="8033657" cy="6934201"/>
          </a:xfrm>
        </p:grpSpPr>
        <p:grpSp>
          <p:nvGrpSpPr>
            <p:cNvPr id="53" name="Group 52"/>
            <p:cNvGrpSpPr/>
            <p:nvPr/>
          </p:nvGrpSpPr>
          <p:grpSpPr>
            <a:xfrm>
              <a:off x="1923330" y="0"/>
              <a:ext cx="8033657" cy="6934201"/>
              <a:chOff x="1923330" y="0"/>
              <a:chExt cx="8033657" cy="6934201"/>
            </a:xfrm>
          </p:grpSpPr>
          <p:pic>
            <p:nvPicPr>
              <p:cNvPr id="1028" name="Picture 4" descr="http://graphicwitness.medicalillustration.com/imagescooked/4934W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330" y="0"/>
                <a:ext cx="8033657" cy="6934201"/>
              </a:xfrm>
              <a:prstGeom prst="rect">
                <a:avLst/>
              </a:prstGeom>
              <a:noFill/>
              <a:ln w="22225" cmpd="sng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Explosion 2 1"/>
              <p:cNvSpPr/>
              <p:nvPr/>
            </p:nvSpPr>
            <p:spPr>
              <a:xfrm>
                <a:off x="5017830" y="5576252"/>
                <a:ext cx="457200" cy="45720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Explosion 2 17"/>
              <p:cNvSpPr/>
              <p:nvPr/>
            </p:nvSpPr>
            <p:spPr>
              <a:xfrm>
                <a:off x="4733389" y="3949009"/>
                <a:ext cx="457200" cy="45720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Explosion 2 18"/>
              <p:cNvSpPr/>
              <p:nvPr/>
            </p:nvSpPr>
            <p:spPr>
              <a:xfrm>
                <a:off x="4466277" y="5196068"/>
                <a:ext cx="457200" cy="45720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8-Point Star 20"/>
              <p:cNvSpPr/>
              <p:nvPr/>
            </p:nvSpPr>
            <p:spPr>
              <a:xfrm>
                <a:off x="5060068" y="6322213"/>
                <a:ext cx="567228" cy="340933"/>
              </a:xfrm>
              <a:prstGeom prst="star8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Explosion 2 33"/>
              <p:cNvSpPr/>
              <p:nvPr/>
            </p:nvSpPr>
            <p:spPr>
              <a:xfrm>
                <a:off x="6949450" y="5196068"/>
                <a:ext cx="457200" cy="45720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Explosion 2 38"/>
              <p:cNvSpPr/>
              <p:nvPr/>
            </p:nvSpPr>
            <p:spPr>
              <a:xfrm>
                <a:off x="3552197" y="5354638"/>
                <a:ext cx="457200" cy="457200"/>
              </a:xfrm>
              <a:prstGeom prst="irregularSeal2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5029200" y="5921829"/>
              <a:ext cx="32657" cy="707571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5400000">
              <a:off x="5832415" y="6247162"/>
              <a:ext cx="593242" cy="238730"/>
            </a:xfrm>
            <a:prstGeom prst="curvedConnector3">
              <a:avLst>
                <a:gd name="adj1" fmla="val 18806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4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idx="1"/>
          </p:nvPr>
        </p:nvSpPr>
        <p:spPr>
          <a:xfrm>
            <a:off x="831966" y="0"/>
            <a:ext cx="10287000" cy="6454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Our patient was not on TPN and US UE/LE showed no thrombosis. 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 45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yo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F donor became available. 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General anesthesia was maintained with isoflurane, midazolam, fentanyl and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rocuronium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A 9 Fr. MAC PA introducer and 12 F triple lumen venous catheters were placed in the right jugular vein. Two 20 G cannulas were placed in radial arteries. </a:t>
            </a:r>
          </a:p>
        </p:txBody>
      </p:sp>
    </p:spTree>
    <p:extLst>
      <p:ext uri="{BB962C8B-B14F-4D97-AF65-F5344CB8AC3E}">
        <p14:creationId xmlns:p14="http://schemas.microsoft.com/office/powerpoint/2010/main" val="30200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" y="1248872"/>
            <a:ext cx="12192000" cy="54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655" y="-281354"/>
            <a:ext cx="9888454" cy="1145878"/>
          </a:xfrm>
        </p:spPr>
        <p:txBody>
          <a:bodyPr>
            <a:normAutofit/>
          </a:bodyPr>
          <a:lstStyle/>
          <a:p>
            <a:pPr defTabSz="771571">
              <a:defRPr/>
            </a:pPr>
            <a:r>
              <a:rPr lang="en-US" alt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Post induction labs:</a:t>
            </a:r>
            <a:br>
              <a:rPr lang="en-US" alt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PLTS 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87; INR 1.3; APTT 36.7; 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Fib 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158;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Hct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Hgb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35/11.4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36788" y="5825110"/>
            <a:ext cx="652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1571"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R-12.7, K-4, Angle 40, MA-49 , LY30-0.7 </a:t>
            </a:r>
            <a:endParaRPr lang="en-US" sz="24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1257300" y="2667000"/>
            <a:ext cx="99822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Q5. What coagulation abnormalities are expected in the first (</a:t>
            </a:r>
            <a:r>
              <a:rPr lang="en-US" altLang="en-US" b="1" cap="none" dirty="0" err="1">
                <a:solidFill>
                  <a:srgbClr val="FF0000"/>
                </a:solidFill>
                <a:latin typeface="Georgia" panose="02040502050405020303" pitchFamily="18" charset="0"/>
              </a:rPr>
              <a:t>exenteration</a:t>
            </a:r>
            <a:r>
              <a:rPr lang="en-US" alt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) stage of MVT? Would you treat them prophylactically?</a:t>
            </a:r>
          </a:p>
        </p:txBody>
      </p:sp>
    </p:spTree>
    <p:extLst>
      <p:ext uri="{BB962C8B-B14F-4D97-AF65-F5344CB8AC3E}">
        <p14:creationId xmlns:p14="http://schemas.microsoft.com/office/powerpoint/2010/main" val="5441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008" y="1509056"/>
            <a:ext cx="12301623" cy="482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" y="-124666"/>
            <a:ext cx="11722607" cy="1999765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solidFill>
                  <a:schemeClr val="bg1"/>
                </a:solidFill>
                <a:latin typeface="Georgia" panose="02040502050405020303" pitchFamily="18" charset="0"/>
              </a:rPr>
              <a:t>Incision to organs out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6 </a:t>
            </a:r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min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Transfusion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: PRBC 16; FFP 11</a:t>
            </a:r>
            <a:r>
              <a:rPr lang="en-US" alt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/>
            </a:r>
            <a:br>
              <a:rPr lang="en-US" alt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10 min after organs out:</a:t>
            </a:r>
            <a:b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PLTS 62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; INR 1.46; APTT 51.5;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Fib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158;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Hct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Hgb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31.6/10.3</a:t>
            </a:r>
            <a:b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400" b="1" dirty="0" smtClean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595" y="6387255"/>
            <a:ext cx="1028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1571">
              <a:defRPr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R 7.5/5, K-4.2/4.2, angle 49/52, MA 40/41, LY30 2.5/4</a:t>
            </a:r>
          </a:p>
        </p:txBody>
      </p:sp>
    </p:spTree>
    <p:extLst>
      <p:ext uri="{BB962C8B-B14F-4D97-AF65-F5344CB8AC3E}">
        <p14:creationId xmlns:p14="http://schemas.microsoft.com/office/powerpoint/2010/main" val="2609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083"/>
            <a:ext cx="119121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 h after organ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out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moderate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bleeding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PLTS 26; INR 1.79; </a:t>
            </a:r>
            <a:r>
              <a:rPr 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aPTT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59,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Fib 92;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Hct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Hgb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31/10.2.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Organs out to reperfusion: 1 h 31 min. Warm ischemia time 40 min; CIT  476 min. Transfusion: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PRBC 8; FFP 7; PLTS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828"/>
            <a:ext cx="12192000" cy="5278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2954" y="5850868"/>
            <a:ext cx="931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R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7.2, K 5.4, angle 43, MA 37, LY30 17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%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96774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Learning </a:t>
            </a:r>
            <a:r>
              <a:rPr lang="en-US" altLang="ja-JP" dirty="0">
                <a:solidFill>
                  <a:srgbClr val="FF00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Objectives</a:t>
            </a: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D84DECD-EA5A-4C3B-9768-144189A26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83664"/>
            <a:ext cx="10058400" cy="3416808"/>
          </a:xfrm>
        </p:spPr>
        <p:txBody>
          <a:bodyPr/>
          <a:lstStyle/>
          <a:p>
            <a:pPr>
              <a:lnSpc>
                <a:spcPct val="150000"/>
              </a:lnSpc>
              <a:buClrTx/>
              <a:defRPr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Review the type of and indications for visceral transplantation </a:t>
            </a:r>
            <a:endParaRPr lang="en-US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ClrTx/>
              <a:defRPr/>
            </a:pP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Preoperative work up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ClrTx/>
              <a:defRPr/>
            </a:pP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Discuss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abnormal coagulation during visceral transplantation: clinical presentation, diagnosis, and </a:t>
            </a: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management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0" y="2825262"/>
            <a:ext cx="12192000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Q6. </a:t>
            </a:r>
            <a:r>
              <a:rPr 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W</a:t>
            </a:r>
            <a:r>
              <a:rPr 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hat is the cause of the enhanced fibrinolysis during stage II, and how would you treat it? </a:t>
            </a:r>
            <a:r>
              <a:rPr lang="en-US" altLang="en-US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altLang="en-US" b="0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altLang="en-US" b="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65" y="2061556"/>
            <a:ext cx="11479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Just prior to reperfusion, the graft was flushed with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500 ml of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recipient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blood (warm flush).</a:t>
            </a:r>
          </a:p>
          <a:p>
            <a:endParaRPr lang="en-US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1135263" y="1956121"/>
            <a:ext cx="9677400" cy="764335"/>
          </a:xfrm>
        </p:spPr>
        <p:txBody>
          <a:bodyPr>
            <a:normAutofit fontScale="90000"/>
          </a:bodyPr>
          <a:lstStyle/>
          <a:p>
            <a:r>
              <a:rPr lang="en-US" sz="2700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700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700" cap="none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700" cap="none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000" cap="none" dirty="0" smtClean="0">
                <a:solidFill>
                  <a:schemeClr val="bg1"/>
                </a:solidFill>
              </a:rPr>
              <a:t/>
            </a:r>
            <a:br>
              <a:rPr lang="en-US" sz="3000" cap="none" dirty="0" smtClean="0">
                <a:solidFill>
                  <a:schemeClr val="bg1"/>
                </a:solidFill>
              </a:rPr>
            </a:br>
            <a:r>
              <a:rPr lang="en-US" sz="3000" cap="none" dirty="0">
                <a:solidFill>
                  <a:schemeClr val="bg1"/>
                </a:solidFill>
              </a:rPr>
              <a:t/>
            </a:r>
            <a:br>
              <a:rPr lang="en-US" sz="3000" cap="none" dirty="0">
                <a:solidFill>
                  <a:schemeClr val="bg1"/>
                </a:solidFill>
              </a:rPr>
            </a:br>
            <a:r>
              <a:rPr lang="en-US" sz="3000" cap="none" dirty="0">
                <a:solidFill>
                  <a:schemeClr val="bg1"/>
                </a:solidFill>
              </a:rPr>
              <a:t/>
            </a:r>
            <a:br>
              <a:rPr lang="en-US" sz="3000" cap="none" dirty="0">
                <a:solidFill>
                  <a:schemeClr val="bg1"/>
                </a:solidFill>
              </a:rPr>
            </a:br>
            <a:endParaRPr lang="en-US" altLang="en-US" b="0" dirty="0" smtClean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69" y="2338288"/>
            <a:ext cx="1157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Q7. How </a:t>
            </a:r>
            <a:r>
              <a:rPr lang="en-US" sz="3600" b="1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does graft reperfusion after MVT differ from reperfusion after OLT? </a:t>
            </a:r>
            <a:r>
              <a:rPr lang="en-US" sz="3600" cap="all" dirty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n-US" sz="3600" cap="all" dirty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" y="1"/>
            <a:ext cx="11978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Within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30 min diffuse bleeding with hemodynamic instability requiring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multiple RBC/FFP/PLTS/CRYO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vasopressors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Surgeons complain of lack of clots in the field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16" y="1146312"/>
            <a:ext cx="7615584" cy="57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951"/>
            <a:ext cx="12192000" cy="5096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00" y="-192024"/>
            <a:ext cx="11427070" cy="990468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TEG taken 10 min after reperfusion:</a:t>
            </a:r>
            <a:endParaRPr lang="en-US" b="1" dirty="0" smtClean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000" y="6027003"/>
            <a:ext cx="11790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R 3.4/2.7; K 1.5/1.2/ angle 68.6/71.8/ MA 51.4/53.5, LY30 62.5/49</a:t>
            </a:r>
            <a:r>
              <a:rPr lang="en-US" sz="2400" b="1" dirty="0">
                <a:latin typeface="Georgia" panose="02040502050405020303" pitchFamily="18" charset="0"/>
              </a:rPr>
              <a:t/>
            </a:r>
            <a:br>
              <a:rPr lang="en-US" sz="2400" b="1" dirty="0">
                <a:latin typeface="Georgia" panose="02040502050405020303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815222" y="1970649"/>
            <a:ext cx="10825089" cy="914400"/>
          </a:xfrm>
        </p:spPr>
        <p:txBody>
          <a:bodyPr>
            <a:noAutofit/>
          </a:bodyPr>
          <a:lstStyle/>
          <a:p>
            <a:r>
              <a:rPr lang="en-US" cap="none" dirty="0" smtClean="0">
                <a:solidFill>
                  <a:srgbClr val="C00000"/>
                </a:solidFill>
              </a:rPr>
              <a:t/>
            </a:r>
            <a:br>
              <a:rPr lang="en-US" cap="none" dirty="0" smtClean="0">
                <a:solidFill>
                  <a:srgbClr val="C00000"/>
                </a:solidFill>
              </a:rPr>
            </a:br>
            <a:r>
              <a:rPr 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Q 8. What’s your diagnosis? How do you treat it?</a:t>
            </a:r>
            <a:endParaRPr lang="en-US" cap="none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" y="0"/>
            <a:ext cx="12009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Q 9. What is the cause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of severe hemorrhage with flat lines TEG?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How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should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it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treated?</a:t>
            </a:r>
            <a:endParaRPr lang="en-US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4" y="1992924"/>
            <a:ext cx="11506783" cy="48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1" y="174568"/>
            <a:ext cx="940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While managing the hemorrhage, a clot is observed in the right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atrium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85" y="1321724"/>
            <a:ext cx="6708339" cy="54605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858245" y="3925321"/>
            <a:ext cx="282632" cy="51538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9" y="2109081"/>
            <a:ext cx="11533662" cy="1794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 10. </a:t>
            </a:r>
            <a:r>
              <a:rPr 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H</a:t>
            </a:r>
            <a:r>
              <a:rPr 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ow often do you see </a:t>
            </a:r>
            <a:r>
              <a:rPr lang="en-US" b="1" cap="none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intracardiac</a:t>
            </a:r>
            <a:r>
              <a:rPr 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 clot in MVT? how do you treat it?</a:t>
            </a:r>
            <a:endParaRPr lang="en-US" cap="none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047" y="0"/>
            <a:ext cx="11956952" cy="1688123"/>
          </a:xfrm>
        </p:spPr>
        <p:txBody>
          <a:bodyPr>
            <a:normAutofit fontScale="90000"/>
          </a:bodyPr>
          <a:lstStyle/>
          <a:p>
            <a:r>
              <a:rPr lang="en-US" sz="2700" b="1" cap="none" dirty="0">
                <a:solidFill>
                  <a:schemeClr val="bg1"/>
                </a:solidFill>
                <a:latin typeface="Georgia" panose="02040502050405020303" pitchFamily="18" charset="0"/>
              </a:rPr>
              <a:t>H</a:t>
            </a:r>
            <a:r>
              <a:rPr lang="en-US" sz="27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eparin 3000 u was given, 10 min post-heparin </a:t>
            </a:r>
            <a:r>
              <a:rPr lang="en-US" sz="27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Plts</a:t>
            </a:r>
            <a:r>
              <a:rPr lang="en-US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 44; INR 1.59; </a:t>
            </a:r>
            <a:r>
              <a:rPr lang="en-US" sz="27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aPTT</a:t>
            </a:r>
            <a:r>
              <a:rPr lang="en-US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 &gt;200; </a:t>
            </a:r>
            <a:r>
              <a:rPr lang="en-US" sz="27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Fbg</a:t>
            </a:r>
            <a:r>
              <a:rPr lang="en-US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 146; </a:t>
            </a:r>
            <a:r>
              <a:rPr lang="en-US" sz="27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Hct</a:t>
            </a:r>
            <a:r>
              <a:rPr lang="en-US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27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Hgb</a:t>
            </a:r>
            <a:r>
              <a:rPr lang="en-US" sz="27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28.8/9.4.</a:t>
            </a:r>
            <a:br>
              <a:rPr lang="en-US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7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RV clot </a:t>
            </a:r>
            <a:r>
              <a:rPr lang="en-US" sz="2700" b="1" u="sng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disappeared</a:t>
            </a:r>
            <a:r>
              <a:rPr lang="en-US" sz="2700" b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en-US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7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24" y="5377779"/>
            <a:ext cx="11790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R 155/9.2; K --/4.2; angle --/46.2; MA --/35.3,  LY30 --/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37.8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Amicar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5 g x 2 + 1 g/h 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infusion given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4" y="1694624"/>
            <a:ext cx="12203163" cy="32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9677400" cy="9144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Stem Case and Key Questions </a:t>
            </a:r>
          </a:p>
        </p:txBody>
      </p:sp>
    </p:spTree>
    <p:extLst>
      <p:ext uri="{BB962C8B-B14F-4D97-AF65-F5344CB8AC3E}">
        <p14:creationId xmlns:p14="http://schemas.microsoft.com/office/powerpoint/2010/main" val="35699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6983"/>
            <a:ext cx="12234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Q 11. </a:t>
            </a:r>
            <a:r>
              <a:rPr lang="en-US" sz="3600" b="1" dirty="0" smtClean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Is </a:t>
            </a:r>
            <a:r>
              <a:rPr lang="en-US" sz="3600" b="1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pretreatment with heparin indicated prior to </a:t>
            </a:r>
            <a:r>
              <a:rPr lang="en-US" sz="3600" b="1" dirty="0" err="1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antifibrinolytics</a:t>
            </a:r>
            <a:r>
              <a:rPr lang="en-US" sz="3600" b="1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?</a:t>
            </a:r>
            <a:r>
              <a:rPr lang="en-US" sz="3600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lang="en-US" sz="3600" dirty="0">
                <a:ln w="3175" cmpd="sng">
                  <a:noFill/>
                </a:ln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52" y="5557180"/>
            <a:ext cx="8534400" cy="150706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 10.2/7.2; K 4.3/4.2; </a:t>
            </a:r>
            <a:r>
              <a:rPr lang="en-US" sz="2400" b="1" cap="none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angle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43.5/45.4; MA 42.9/44.7</a:t>
            </a: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368" y="0"/>
            <a:ext cx="1112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After 1 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h,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major improvement in 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hemostasis.</a:t>
            </a:r>
          </a:p>
          <a:p>
            <a:r>
              <a:rPr lang="en-US" sz="24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Plts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44; INR 1.44;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aPTT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85.9;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Fbg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122;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Hct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Hgb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26.2/8.7</a:t>
            </a:r>
            <a:endParaRPr lang="en-US" sz="2400" b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2144"/>
            <a:ext cx="12218693" cy="46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6131"/>
            <a:ext cx="124821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Reperfusion to end of surgery: 4h 50 min</a:t>
            </a:r>
            <a:endParaRPr lang="en-US" sz="2400" b="1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Total surgical time 9h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Total blood products given after reperfusion: RBC 34; FFP 30; PLTS 4; </a:t>
            </a:r>
            <a:r>
              <a:rPr lang="en-US" sz="24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Cryo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5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Labs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: PLTS: 70; INR 1.41; PTT 45.2;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Fbg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235; 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Hct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Hgb</a:t>
            </a:r>
            <a:r>
              <a:rPr lang="en-US" sz="2400" b="1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Georgia" panose="02040502050405020303" pitchFamily="18" charset="0"/>
              </a:rPr>
              <a:t>25.5/8.7</a:t>
            </a:r>
          </a:p>
          <a:p>
            <a:pPr>
              <a:lnSpc>
                <a:spcPct val="200000"/>
              </a:lnSpc>
            </a:pPr>
            <a:r>
              <a:rPr lang="en-US" sz="2400" b="1" smtClean="0">
                <a:solidFill>
                  <a:schemeClr val="bg1"/>
                </a:solidFill>
                <a:latin typeface="Georgia" panose="02040502050405020303" pitchFamily="18" charset="0"/>
              </a:rPr>
              <a:t>TEG </a:t>
            </a: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showed R 7.3/5.4; K1.3/1.2 ; Angle 68.6/72; MA 62/70.8</a:t>
            </a:r>
          </a:p>
          <a:p>
            <a:pPr>
              <a:lnSpc>
                <a:spcPct val="200000"/>
              </a:lnSpc>
            </a:pPr>
            <a:endParaRPr lang="en-US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Extubated</a:t>
            </a: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day 4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Hospital stay: 47 days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231" y="1435509"/>
            <a:ext cx="4222085" cy="16955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87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4507764"/>
              </p:ext>
            </p:extLst>
          </p:nvPr>
        </p:nvGraphicFramePr>
        <p:xfrm>
          <a:off x="101600" y="191911"/>
          <a:ext cx="12090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1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"/>
            <a:ext cx="11841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tooltip="Transplantation proceedings."/>
              </a:rPr>
              <a:t>Transplant Proc.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2016 Mar;48(2):468-72. </a:t>
            </a:r>
          </a:p>
          <a:p>
            <a:r>
              <a:rPr lang="en-US" b="1" dirty="0">
                <a:solidFill>
                  <a:schemeClr val="bg1"/>
                </a:solidFill>
              </a:rPr>
              <a:t>Adult Intestinal and </a:t>
            </a:r>
            <a:r>
              <a:rPr lang="en-US" b="1" dirty="0" err="1">
                <a:solidFill>
                  <a:schemeClr val="bg1"/>
                </a:solidFill>
              </a:rPr>
              <a:t>Multivisceral</a:t>
            </a:r>
            <a:r>
              <a:rPr lang="en-US" b="1" dirty="0">
                <a:solidFill>
                  <a:schemeClr val="bg1"/>
                </a:solidFill>
              </a:rPr>
              <a:t> Transplantation: Experience From a Single Center in the United Kingdom.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Rutter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CS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Amin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Russell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NK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Sharkey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LM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7"/>
              </a:rPr>
              <a:t>Butler 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AJ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8"/>
              </a:rPr>
              <a:t>Middleton </a:t>
            </a:r>
            <a:r>
              <a:rPr lang="en-US" dirty="0" smtClean="0">
                <a:solidFill>
                  <a:schemeClr val="bg1"/>
                </a:solidFill>
                <a:hlinkClick r:id="rId8"/>
              </a:rPr>
              <a:t>SJ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25689"/>
            <a:ext cx="11689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29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% 1-year mortality in MVT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recipients.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”on-table bleeding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” was responsible for 14% of mortality in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MVT.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hrombosis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was among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causes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of early mortality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 significant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complication in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patients with extensive PMVT is portal hypertension and bleeding.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…..patients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with extensive PMVT show both bleeding and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prothrombotic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tendencies </a:t>
            </a:r>
            <a:r>
              <a:rPr lang="en-US" sz="2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perioperatively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with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bleeding in the abdominal cavity and concomitant thrombosis within continuous </a:t>
            </a:r>
            <a:r>
              <a:rPr lang="en-US" sz="20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veno-veno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hemodialysis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(CVVHD) lines and pulmonary emboli/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intracardiac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thrombosis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”.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Dr. Rutter agrees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that thromboembolism was a likely cause of intraoperative 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death (personal communication).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" y="15240"/>
            <a:ext cx="929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91193" y="881149"/>
            <a:ext cx="11604567" cy="3948545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The patient is a 59 year-old male with a &gt;40 years h/o Crohn’s disease. Status post total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proctocolectomy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with end ileostomy since the 70’s, and multiple (&gt;16) small bowel surgeries in recent years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ESLD due to NASH, complicated by hepatic encephalopathy, upper GI bleeds, ascites, portal hypertensive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gastropathy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and 4 cm non-occlusive portal vein thrombosis. </a:t>
            </a:r>
          </a:p>
          <a:p>
            <a:pPr>
              <a:lnSpc>
                <a:spcPct val="200000"/>
              </a:lnSpc>
              <a:buClrTx/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The patient had right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portocaval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shunt.</a:t>
            </a:r>
          </a:p>
        </p:txBody>
      </p:sp>
    </p:spTree>
    <p:extLst>
      <p:ext uri="{BB962C8B-B14F-4D97-AF65-F5344CB8AC3E}">
        <p14:creationId xmlns:p14="http://schemas.microsoft.com/office/powerpoint/2010/main" val="4184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923925" y="2362200"/>
            <a:ext cx="99822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Q1.  </a:t>
            </a:r>
            <a:r>
              <a:rPr lang="en-US" altLang="en-US" b="1" cap="none" dirty="0">
                <a:solidFill>
                  <a:srgbClr val="FF0000"/>
                </a:solidFill>
                <a:latin typeface="Georgia" panose="02040502050405020303" pitchFamily="18" charset="0"/>
              </a:rPr>
              <a:t>W</a:t>
            </a:r>
            <a:r>
              <a:rPr lang="en-US" alt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hat are the main types of visceral transplants, and what makes this patient a candidate for MVT? </a:t>
            </a:r>
            <a:endParaRPr lang="en-US" alt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91193" y="881149"/>
            <a:ext cx="11604567" cy="39485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The patient is a 59 year-old male with a &gt;40 years h/o Crohn’s disease. Status post total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proctocolectomy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with end ileostomy since the 70’s, and multiple (&gt;16) small bowel surgeries in recent years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alt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ESLD due to NASH, complicated by hepatic encephalopathy, upper GI bleeds, ascites, portal hypertensive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gastropathy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and 4 cm non-occlusive portal vein thrombosis. </a:t>
            </a:r>
          </a:p>
          <a:p>
            <a:pPr>
              <a:lnSpc>
                <a:spcPct val="200000"/>
              </a:lnSpc>
              <a:buClrTx/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The patient had right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portocaval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shunt.</a:t>
            </a:r>
          </a:p>
        </p:txBody>
      </p:sp>
    </p:spTree>
    <p:extLst>
      <p:ext uri="{BB962C8B-B14F-4D97-AF65-F5344CB8AC3E}">
        <p14:creationId xmlns:p14="http://schemas.microsoft.com/office/powerpoint/2010/main" val="32424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676100"/>
            <a:ext cx="11862262" cy="54836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ast medical history significant for ankylosing spondylitis,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cholelithiasis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nephrolithiasis and gout.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Laboratory results show Na-140, K-3.6, Creatinine 0.6, total Bil-2.3, PT-15, INR 1.3, and Platelets-62.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Echocardiography shows normal biventricular systolic function and PA pressure, and 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absence of 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stress-induced ischemia.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The Patient was listed for </a:t>
            </a:r>
            <a:r>
              <a:rPr lang="en-US" altLang="en-US" sz="24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multivisceral</a:t>
            </a: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transplant with a MELD score of 11-15</a:t>
            </a:r>
          </a:p>
        </p:txBody>
      </p:sp>
    </p:spTree>
    <p:extLst>
      <p:ext uri="{BB962C8B-B14F-4D97-AF65-F5344CB8AC3E}">
        <p14:creationId xmlns:p14="http://schemas.microsoft.com/office/powerpoint/2010/main" val="7187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923925" y="2362200"/>
            <a:ext cx="9982200" cy="914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Q2. Is preoperative laboratory workup for </a:t>
            </a:r>
            <a:r>
              <a:rPr lang="en-US" altLang="en-US" b="1" cap="none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hypercoagulable</a:t>
            </a:r>
            <a:r>
              <a:rPr lang="en-US" altLang="en-US" b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 state indicated?</a:t>
            </a:r>
            <a:endParaRPr lang="en-US" altLang="en-US" b="1" cap="none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856790" y="783220"/>
            <a:ext cx="5648445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ast medical history significant for ankylosing spondylitis,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cholelithiasis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nephrolithiasis and gout.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Laboratory results show Na-140, K-3.6, Creatinine 0.6, total Bil-2.3, PT-15, INR 1.3, and Platelets-62.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Echocardiography shows normal biventricular systolic function and PA pressure, and absence of stress-induced ischemia.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Patient was listed for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multivisceral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transplant with a MELD score of 11-15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919" y="533400"/>
            <a:ext cx="5775767" cy="6110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patient is a 59 year-old male with a &gt;40 years h/o Crohn’s disease. Status post total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proctocolectomy</a:t>
            </a: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with end ileostomy since the 70’s, and multiple (&gt;16) small bowel surgeries in recent years.</a:t>
            </a:r>
          </a:p>
          <a:p>
            <a:pPr>
              <a:lnSpc>
                <a:spcPct val="20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ESLD due to NASH, complicated by hepatic encephalopathy, upper GI bleeds, ascites, portal hypertensive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gastropathy</a:t>
            </a: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and 4 cm non-occlusive portal vein thrombosis. </a:t>
            </a:r>
          </a:p>
          <a:p>
            <a:pPr>
              <a:lnSpc>
                <a:spcPct val="20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patient had right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portocaval</a:t>
            </a:r>
            <a:r>
              <a:rPr lang="en-US" altLang="en-US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shunt</a:t>
            </a:r>
            <a:r>
              <a:rPr lang="en-US" altLang="en-US" sz="1800" b="1" dirty="0" smtClean="0">
                <a:latin typeface="Georgia" panose="02040502050405020303" pitchFamily="18" charset="0"/>
              </a:rPr>
              <a:t>.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927</TotalTime>
  <Words>1466</Words>
  <Application>Microsoft Office PowerPoint</Application>
  <PresentationFormat>Widescreen</PresentationFormat>
  <Paragraphs>142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MS PGothic</vt:lpstr>
      <vt:lpstr>Arial</vt:lpstr>
      <vt:lpstr>Calibri</vt:lpstr>
      <vt:lpstr>Century Gothic</vt:lpstr>
      <vt:lpstr>Georgia</vt:lpstr>
      <vt:lpstr>Times New Roman</vt:lpstr>
      <vt:lpstr>Wingdings 3</vt:lpstr>
      <vt:lpstr>游ゴシック</vt:lpstr>
      <vt:lpstr>Slice</vt:lpstr>
      <vt:lpstr>Coagulation imbalance in multivisceral transplantation</vt:lpstr>
      <vt:lpstr>Learning Objectives</vt:lpstr>
      <vt:lpstr>Stem Case and Key Questions </vt:lpstr>
      <vt:lpstr>PowerPoint Presentation</vt:lpstr>
      <vt:lpstr>Q1.  What are the main types of visceral transplants, and what makes this patient a candidate for MVT? </vt:lpstr>
      <vt:lpstr>PowerPoint Presentation</vt:lpstr>
      <vt:lpstr>PowerPoint Presentation</vt:lpstr>
      <vt:lpstr>Q2. Is preoperative laboratory workup for hypercoagulable state indicated?</vt:lpstr>
      <vt:lpstr>PowerPoint Presentation</vt:lpstr>
      <vt:lpstr>PowerPoint Presentation</vt:lpstr>
      <vt:lpstr>Q3. What is your interpretation of these results, and would it impact your intraoperative management?</vt:lpstr>
      <vt:lpstr>PowerPoint Presentation</vt:lpstr>
      <vt:lpstr>PowerPoint Presentation</vt:lpstr>
      <vt:lpstr>PowerPoint Presentation</vt:lpstr>
      <vt:lpstr>PowerPoint Presentation</vt:lpstr>
      <vt:lpstr>Post induction labs: PLTS 87; INR 1.3; APTT 36.7; Fib 158; Hct/Hgb 35/11.4</vt:lpstr>
      <vt:lpstr>Q5. What coagulation abnormalities are expected in the first (exenteration) stage of MVT? Would you treat them prophylactically?</vt:lpstr>
      <vt:lpstr>Incision to organs out 2h 6 min Transfusion: PRBC 16; FFP 11 10 min after organs out: PLTS 62; INR 1.46; APTT 51.5; Fib 158; Hct/Hgb 31.6/10.3 </vt:lpstr>
      <vt:lpstr>PowerPoint Presentation</vt:lpstr>
      <vt:lpstr>Q6. What is the cause of the enhanced fibrinolysis during stage II, and how would you treat it?  </vt:lpstr>
      <vt:lpstr>PowerPoint Presentation</vt:lpstr>
      <vt:lpstr>     </vt:lpstr>
      <vt:lpstr>PowerPoint Presentation</vt:lpstr>
      <vt:lpstr> TEG taken 10 min after reperfusion:</vt:lpstr>
      <vt:lpstr> Q 8. What’s your diagnosis? How do you treat it?</vt:lpstr>
      <vt:lpstr>PowerPoint Presentation</vt:lpstr>
      <vt:lpstr>PowerPoint Presentation</vt:lpstr>
      <vt:lpstr> Q 10. How often do you see intracardiac clot in MVT? how do you treat it?</vt:lpstr>
      <vt:lpstr>Heparin 3000 u was given, 10 min post-heparin Plts 44; INR 1.59; aPTT &gt;200; Fbg 146; Hct/Hgb 28.8/9.4.  RV clot disappeared. </vt:lpstr>
      <vt:lpstr>PowerPoint Presentation</vt:lpstr>
      <vt:lpstr>R 10.2/7.2; K 4.3/4.2; angle 43.5/45.4; MA 42.9/44.7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Raveh, Yehuda</dc:creator>
  <cp:lastModifiedBy>Raveh, Yehuda</cp:lastModifiedBy>
  <cp:revision>132</cp:revision>
  <dcterms:created xsi:type="dcterms:W3CDTF">2018-01-25T13:04:15Z</dcterms:created>
  <dcterms:modified xsi:type="dcterms:W3CDTF">2018-05-01T13:33:56Z</dcterms:modified>
</cp:coreProperties>
</file>